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63" r:id="rId2"/>
    <p:sldId id="262" r:id="rId3"/>
    <p:sldId id="275" r:id="rId4"/>
    <p:sldId id="267" r:id="rId5"/>
    <p:sldId id="274" r:id="rId6"/>
    <p:sldId id="269" r:id="rId7"/>
    <p:sldId id="273" r:id="rId8"/>
    <p:sldId id="272" r:id="rId9"/>
    <p:sldId id="276" r:id="rId10"/>
    <p:sldId id="277"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64277-EC30-4F7A-AFA1-F1981398298E}" v="1155" dt="2022-02-28T18:42:16.6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2" y="3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2/28/2022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Both Pomona and CMC have students working as EcoReps in the residential halls during the school year. Year-round, Pomona has a student dedicated to data collection and reporting (6 </a:t>
            </a:r>
            <a:r>
              <a:rPr lang="en-US" dirty="0" err="1"/>
              <a:t>hr</a:t>
            </a:r>
            <a:r>
              <a:rPr lang="en-US" dirty="0"/>
              <a:t>/week). In the summer, they hire students to help put together the final sustainability report each year.</a:t>
            </a:r>
          </a:p>
          <a:p>
            <a:pPr marL="0" indent="0">
              <a:buFontTx/>
              <a:buNone/>
            </a:pPr>
            <a:endParaRPr lang="en-US" dirty="0"/>
          </a:p>
          <a:p>
            <a:pPr marL="171450" indent="-171450">
              <a:buFontTx/>
              <a:buChar char="-"/>
            </a:pPr>
            <a:r>
              <a:rPr lang="en-US" dirty="0"/>
              <a:t>Build connections with local organizations to explore partnership opportunities and contribute to local community </a:t>
            </a:r>
          </a:p>
          <a:p>
            <a:pPr marL="171450" indent="-171450">
              <a:buFontTx/>
              <a:buChar char="-"/>
            </a:pPr>
            <a:r>
              <a:rPr lang="en-US" dirty="0"/>
              <a:t>My prior experience with SEI Climate Corps program and youth leadership/mentorship can inform green career programming </a:t>
            </a:r>
          </a:p>
          <a:p>
            <a:pPr marL="171450" indent="-171450">
              <a:buFontTx/>
              <a:buChar char="-"/>
            </a:pPr>
            <a:endParaRPr lang="en-US" dirty="0"/>
          </a:p>
          <a:p>
            <a:pPr marL="171450" indent="-171450">
              <a:buFontTx/>
              <a:buChar char="-"/>
            </a:pPr>
            <a:r>
              <a:rPr lang="en-US" dirty="0"/>
              <a:t>A faculty member has expressed interest in integrating the data analysis component of greenhouse gas reporting into their Fall 2022 class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12F1EC1A-8745-476C-B8A8-44DBCA1BF0C4}" type="slidenum">
              <a:rPr lang="en-US" smtClean="0"/>
              <a:t>4</a:t>
            </a:fld>
            <a:endParaRPr lang="en-US"/>
          </a:p>
        </p:txBody>
      </p:sp>
    </p:spTree>
    <p:extLst>
      <p:ext uri="{BB962C8B-B14F-4D97-AF65-F5344CB8AC3E}">
        <p14:creationId xmlns:p14="http://schemas.microsoft.com/office/powerpoint/2010/main" val="308339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Both Pomona and CMC have students working as EcoReps in the residential halls during the school year. Year-round, Pomona has a student dedicated to data collection and reporting (6 </a:t>
            </a:r>
            <a:r>
              <a:rPr lang="en-US" dirty="0" err="1"/>
              <a:t>hr</a:t>
            </a:r>
            <a:r>
              <a:rPr lang="en-US" dirty="0"/>
              <a:t>/week). In the summer, they hire students to help put together the final sustainability report each year.</a:t>
            </a:r>
          </a:p>
          <a:p>
            <a:pPr marL="0" indent="0">
              <a:buFontTx/>
              <a:buNone/>
            </a:pPr>
            <a:endParaRPr lang="en-US" dirty="0"/>
          </a:p>
          <a:p>
            <a:pPr marL="171450" indent="-171450">
              <a:buFontTx/>
              <a:buChar char="-"/>
            </a:pPr>
            <a:r>
              <a:rPr lang="en-US" dirty="0"/>
              <a:t>Build connections with local organizations to explore partnership opportunities and contribute to local community </a:t>
            </a:r>
          </a:p>
          <a:p>
            <a:pPr marL="171450" indent="-171450">
              <a:buFontTx/>
              <a:buChar char="-"/>
            </a:pPr>
            <a:r>
              <a:rPr lang="en-US" dirty="0"/>
              <a:t>My prior experience with SEI Climate Corps program and youth leadership/mentorship can inform green career programming </a:t>
            </a:r>
          </a:p>
          <a:p>
            <a:pPr marL="171450" indent="-171450">
              <a:buFontTx/>
              <a:buChar char="-"/>
            </a:pPr>
            <a:endParaRPr lang="en-US" dirty="0"/>
          </a:p>
          <a:p>
            <a:pPr marL="171450" indent="-171450">
              <a:buFontTx/>
              <a:buChar char="-"/>
            </a:pPr>
            <a:r>
              <a:rPr lang="en-US" dirty="0"/>
              <a:t>A faculty member has expressed interest in integrating the data analysis component of greenhouse gas reporting into their Fall 2022 class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12F1EC1A-8745-476C-B8A8-44DBCA1BF0C4}" type="slidenum">
              <a:rPr lang="en-US" smtClean="0"/>
              <a:t>6</a:t>
            </a:fld>
            <a:endParaRPr lang="en-US"/>
          </a:p>
        </p:txBody>
      </p:sp>
    </p:spTree>
    <p:extLst>
      <p:ext uri="{BB962C8B-B14F-4D97-AF65-F5344CB8AC3E}">
        <p14:creationId xmlns:p14="http://schemas.microsoft.com/office/powerpoint/2010/main" val="287046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Both Pomona and CMC have students working as EcoReps in the residential halls during the school year. Year-round, Pomona has a student dedicated to data collection and reporting (6 </a:t>
            </a:r>
            <a:r>
              <a:rPr lang="en-US" dirty="0" err="1"/>
              <a:t>hr</a:t>
            </a:r>
            <a:r>
              <a:rPr lang="en-US" dirty="0"/>
              <a:t>/week). In the summer, they hire students to help put together the final sustainability report each year.</a:t>
            </a:r>
          </a:p>
          <a:p>
            <a:pPr marL="0" indent="0">
              <a:buFontTx/>
              <a:buNone/>
            </a:pPr>
            <a:endParaRPr lang="en-US" dirty="0"/>
          </a:p>
          <a:p>
            <a:pPr marL="171450" indent="-171450">
              <a:buFontTx/>
              <a:buChar char="-"/>
            </a:pPr>
            <a:r>
              <a:rPr lang="en-US" dirty="0"/>
              <a:t>Build connections with local organizations to explore partnership opportunities and contribute to local community </a:t>
            </a:r>
          </a:p>
          <a:p>
            <a:pPr marL="171450" indent="-171450">
              <a:buFontTx/>
              <a:buChar char="-"/>
            </a:pPr>
            <a:r>
              <a:rPr lang="en-US" dirty="0"/>
              <a:t>My prior experience with SEI Climate Corps program and youth leadership/mentorship can inform green career programming </a:t>
            </a:r>
          </a:p>
          <a:p>
            <a:pPr marL="171450" indent="-171450">
              <a:buFontTx/>
              <a:buChar char="-"/>
            </a:pPr>
            <a:endParaRPr lang="en-US" dirty="0"/>
          </a:p>
          <a:p>
            <a:pPr marL="171450" indent="-171450">
              <a:buFontTx/>
              <a:buChar char="-"/>
            </a:pPr>
            <a:r>
              <a:rPr lang="en-US" dirty="0"/>
              <a:t>A faculty member has expressed interest in integrating the data analysis component of greenhouse gas reporting into their Fall 2022 class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12F1EC1A-8745-476C-B8A8-44DBCA1BF0C4}" type="slidenum">
              <a:rPr lang="en-US" smtClean="0"/>
              <a:t>9</a:t>
            </a:fld>
            <a:endParaRPr lang="en-US"/>
          </a:p>
        </p:txBody>
      </p:sp>
    </p:spTree>
    <p:extLst>
      <p:ext uri="{BB962C8B-B14F-4D97-AF65-F5344CB8AC3E}">
        <p14:creationId xmlns:p14="http://schemas.microsoft.com/office/powerpoint/2010/main" val="2735063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r>
              <a:rPr lang="en-US" dirty="0"/>
              <a:t>Both Pomona and CMC have students working as EcoReps in the residential halls during the school year. Year-round, Pomona has a student dedicated to data collection and reporting (6 </a:t>
            </a:r>
            <a:r>
              <a:rPr lang="en-US" dirty="0" err="1"/>
              <a:t>hr</a:t>
            </a:r>
            <a:r>
              <a:rPr lang="en-US" dirty="0"/>
              <a:t>/week). In the summer, they hire students to help put together the final sustainability report each year.</a:t>
            </a:r>
          </a:p>
          <a:p>
            <a:pPr marL="0" indent="0">
              <a:buFontTx/>
              <a:buNone/>
            </a:pPr>
            <a:endParaRPr lang="en-US" dirty="0"/>
          </a:p>
          <a:p>
            <a:pPr marL="171450" indent="-171450">
              <a:buFontTx/>
              <a:buChar char="-"/>
            </a:pPr>
            <a:r>
              <a:rPr lang="en-US" dirty="0"/>
              <a:t>Build connections with local organizations to explore partnership opportunities and contribute to local community </a:t>
            </a:r>
          </a:p>
          <a:p>
            <a:pPr marL="171450" indent="-171450">
              <a:buFontTx/>
              <a:buChar char="-"/>
            </a:pPr>
            <a:r>
              <a:rPr lang="en-US" dirty="0"/>
              <a:t>My prior experience with SEI Climate Corps program and youth leadership/mentorship can inform green career programming </a:t>
            </a:r>
          </a:p>
          <a:p>
            <a:pPr marL="171450" indent="-171450">
              <a:buFontTx/>
              <a:buChar char="-"/>
            </a:pPr>
            <a:endParaRPr lang="en-US" dirty="0"/>
          </a:p>
          <a:p>
            <a:pPr marL="171450" indent="-171450">
              <a:buFontTx/>
              <a:buChar char="-"/>
            </a:pPr>
            <a:r>
              <a:rPr lang="en-US" dirty="0"/>
              <a:t>A faculty member has expressed interest in integrating the data analysis component of greenhouse gas reporting into their Fall 2022 class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12F1EC1A-8745-476C-B8A8-44DBCA1BF0C4}" type="slidenum">
              <a:rPr lang="en-US" smtClean="0"/>
              <a:t>11</a:t>
            </a:fld>
            <a:endParaRPr lang="en-US"/>
          </a:p>
        </p:txBody>
      </p:sp>
    </p:spTree>
    <p:extLst>
      <p:ext uri="{BB962C8B-B14F-4D97-AF65-F5344CB8AC3E}">
        <p14:creationId xmlns:p14="http://schemas.microsoft.com/office/powerpoint/2010/main" val="182902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600" b="1" i="0">
                <a:solidFill>
                  <a:srgbClr val="009591"/>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5" name="Holder 5"/>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sp>
        <p:nvSpPr>
          <p:cNvPr id="17" name="bg object 17"/>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18" name="bg object 18"/>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19" name="bg object 19"/>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20" name="bg object 20"/>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21" name="bg object 21"/>
          <p:cNvPicPr/>
          <p:nvPr/>
        </p:nvPicPr>
        <p:blipFill>
          <a:blip r:embed="rId3" cstate="print"/>
          <a:stretch>
            <a:fillRect/>
          </a:stretch>
        </p:blipFill>
        <p:spPr>
          <a:xfrm>
            <a:off x="7330440" y="6161532"/>
            <a:ext cx="3032759" cy="234695"/>
          </a:xfrm>
          <a:prstGeom prst="rect">
            <a:avLst/>
          </a:prstGeom>
        </p:spPr>
      </p:pic>
      <p:sp>
        <p:nvSpPr>
          <p:cNvPr id="22" name="bg object 22"/>
          <p:cNvSpPr/>
          <p:nvPr/>
        </p:nvSpPr>
        <p:spPr>
          <a:xfrm>
            <a:off x="359663" y="4602479"/>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4" name="Holder 4"/>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sp>
        <p:nvSpPr>
          <p:cNvPr id="17" name="bg object 17"/>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18" name="bg object 18"/>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19" name="bg object 19"/>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20" name="bg object 20"/>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21" name="bg object 21"/>
          <p:cNvPicPr/>
          <p:nvPr/>
        </p:nvPicPr>
        <p:blipFill>
          <a:blip r:embed="rId3" cstate="print"/>
          <a:stretch>
            <a:fillRect/>
          </a:stretch>
        </p:blipFill>
        <p:spPr>
          <a:xfrm>
            <a:off x="7330440" y="6161532"/>
            <a:ext cx="3032759" cy="234695"/>
          </a:xfrm>
          <a:prstGeom prst="rect">
            <a:avLst/>
          </a:prstGeom>
        </p:spPr>
      </p:pic>
      <p:sp>
        <p:nvSpPr>
          <p:cNvPr id="22" name="bg object 22"/>
          <p:cNvSpPr/>
          <p:nvPr/>
        </p:nvSpPr>
        <p:spPr>
          <a:xfrm>
            <a:off x="387095" y="1905000"/>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600" b="1" i="0">
                <a:solidFill>
                  <a:srgbClr val="009591"/>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r>
              <a:rPr spc="-70" dirty="0">
                <a:solidFill>
                  <a:srgbClr val="009591"/>
                </a:solidFill>
              </a:rPr>
              <a:t> </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6" name="Holder 6"/>
          <p:cNvSpPr>
            <a:spLocks noGrp="1"/>
          </p:cNvSpPr>
          <p:nvPr>
            <p:ph type="sldNum" sz="quarter" idx="7"/>
          </p:nvPr>
        </p:nvSpPr>
        <p:spPr/>
        <p:txBody>
          <a:bodyPr lIns="0" tIns="0" rIns="0" bIns="0"/>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5" cstate="print"/>
          <a:stretch>
            <a:fillRect/>
          </a:stretch>
        </p:blipFill>
        <p:spPr>
          <a:xfrm>
            <a:off x="0" y="0"/>
            <a:ext cx="12192000" cy="6858000"/>
          </a:xfrm>
          <a:prstGeom prst="rect">
            <a:avLst/>
          </a:prstGeom>
        </p:spPr>
      </p:pic>
      <p:sp>
        <p:nvSpPr>
          <p:cNvPr id="17" name="bg object 17"/>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39999"/>
            </a:srgbClr>
          </a:solidFill>
        </p:spPr>
        <p:txBody>
          <a:bodyPr wrap="square" lIns="0" tIns="0" rIns="0" bIns="0" rtlCol="0"/>
          <a:lstStyle/>
          <a:p>
            <a:endParaRPr/>
          </a:p>
        </p:txBody>
      </p:sp>
      <p:sp>
        <p:nvSpPr>
          <p:cNvPr id="18" name="bg object 18"/>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FFFFFF"/>
            </a:solidFill>
          </a:ln>
        </p:spPr>
        <p:txBody>
          <a:bodyPr wrap="square" lIns="0" tIns="0" rIns="0" bIns="0" rtlCol="0"/>
          <a:lstStyle/>
          <a:p>
            <a:endParaRPr/>
          </a:p>
        </p:txBody>
      </p:sp>
      <p:sp>
        <p:nvSpPr>
          <p:cNvPr id="19" name="bg object 19"/>
          <p:cNvSpPr/>
          <p:nvPr/>
        </p:nvSpPr>
        <p:spPr>
          <a:xfrm>
            <a:off x="10748771" y="335279"/>
            <a:ext cx="0" cy="6188710"/>
          </a:xfrm>
          <a:custGeom>
            <a:avLst/>
            <a:gdLst/>
            <a:ahLst/>
            <a:cxnLst/>
            <a:rect l="l" t="t" r="r" b="b"/>
            <a:pathLst>
              <a:path h="6188709">
                <a:moveTo>
                  <a:pt x="0" y="0"/>
                </a:moveTo>
                <a:lnTo>
                  <a:pt x="0" y="6188151"/>
                </a:lnTo>
              </a:path>
            </a:pathLst>
          </a:custGeom>
          <a:ln w="12700">
            <a:solidFill>
              <a:srgbClr val="FFFFFF"/>
            </a:solidFill>
          </a:ln>
        </p:spPr>
        <p:txBody>
          <a:bodyPr wrap="square" lIns="0" tIns="0" rIns="0" bIns="0" rtlCol="0"/>
          <a:lstStyle/>
          <a:p>
            <a:endParaRPr/>
          </a:p>
        </p:txBody>
      </p:sp>
      <p:sp>
        <p:nvSpPr>
          <p:cNvPr id="20" name="bg object 20"/>
          <p:cNvSpPr/>
          <p:nvPr/>
        </p:nvSpPr>
        <p:spPr>
          <a:xfrm>
            <a:off x="373379" y="6047232"/>
            <a:ext cx="10375900" cy="0"/>
          </a:xfrm>
          <a:custGeom>
            <a:avLst/>
            <a:gdLst/>
            <a:ahLst/>
            <a:cxnLst/>
            <a:rect l="l" t="t" r="r" b="b"/>
            <a:pathLst>
              <a:path w="10375900">
                <a:moveTo>
                  <a:pt x="0" y="0"/>
                </a:moveTo>
                <a:lnTo>
                  <a:pt x="10375633" y="0"/>
                </a:lnTo>
              </a:path>
            </a:pathLst>
          </a:custGeom>
          <a:ln w="12700">
            <a:solidFill>
              <a:srgbClr val="FFFFFF"/>
            </a:solidFill>
          </a:ln>
        </p:spPr>
        <p:txBody>
          <a:bodyPr wrap="square" lIns="0" tIns="0" rIns="0" bIns="0" rtlCol="0"/>
          <a:lstStyle/>
          <a:p>
            <a:endParaRPr/>
          </a:p>
        </p:txBody>
      </p:sp>
      <p:pic>
        <p:nvPicPr>
          <p:cNvPr id="21" name="bg object 21"/>
          <p:cNvPicPr/>
          <p:nvPr/>
        </p:nvPicPr>
        <p:blipFill>
          <a:blip r:embed="rId6" cstate="print"/>
          <a:stretch>
            <a:fillRect/>
          </a:stretch>
        </p:blipFill>
        <p:spPr>
          <a:xfrm>
            <a:off x="7330440" y="6161532"/>
            <a:ext cx="3032759" cy="234695"/>
          </a:xfrm>
          <a:prstGeom prst="rect">
            <a:avLst/>
          </a:prstGeom>
        </p:spPr>
      </p:pic>
      <p:sp>
        <p:nvSpPr>
          <p:cNvPr id="2" name="Holder 2"/>
          <p:cNvSpPr>
            <a:spLocks noGrp="1"/>
          </p:cNvSpPr>
          <p:nvPr>
            <p:ph type="title"/>
          </p:nvPr>
        </p:nvSpPr>
        <p:spPr>
          <a:xfrm>
            <a:off x="797214" y="2559811"/>
            <a:ext cx="10597570" cy="1488439"/>
          </a:xfrm>
          <a:prstGeom prst="rect">
            <a:avLst/>
          </a:prstGeom>
        </p:spPr>
        <p:txBody>
          <a:bodyPr wrap="square" lIns="0" tIns="0" rIns="0" bIns="0">
            <a:spAutoFit/>
          </a:bodyPr>
          <a:lstStyle>
            <a:lvl1pPr>
              <a:defRPr sz="9600" b="1" i="0">
                <a:solidFill>
                  <a:srgbClr val="009591"/>
                </a:solidFill>
                <a:latin typeface="Century Gothic"/>
                <a:cs typeface="Century Gothic"/>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707392" y="6179395"/>
            <a:ext cx="1016000" cy="208914"/>
          </a:xfrm>
          <a:prstGeom prst="rect">
            <a:avLst/>
          </a:prstGeom>
        </p:spPr>
        <p:txBody>
          <a:bodyPr wrap="square" lIns="0" tIns="0" rIns="0" bIns="0">
            <a:spAutoFit/>
          </a:bodyPr>
          <a:lstStyle>
            <a:lvl1pPr>
              <a:defRPr sz="1200" b="0" i="0">
                <a:solidFill>
                  <a:schemeClr val="bg1"/>
                </a:solidFill>
                <a:latin typeface="Trebuchet MS"/>
                <a:cs typeface="Trebuchet MS"/>
              </a:defRPr>
            </a:lvl1pPr>
          </a:lstStyle>
          <a:p>
            <a:pPr marL="12700">
              <a:lnSpc>
                <a:spcPct val="100000"/>
              </a:lnSpc>
              <a:spcBef>
                <a:spcPts val="40"/>
              </a:spcBef>
            </a:pPr>
            <a:r>
              <a:rPr spc="200" dirty="0">
                <a:solidFill>
                  <a:srgbClr val="009591"/>
                </a:solidFill>
              </a:rPr>
              <a:t>9/29/2021</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2/28/2022</a:t>
            </a:fld>
            <a:endParaRPr lang="en-US"/>
          </a:p>
        </p:txBody>
      </p:sp>
      <p:sp>
        <p:nvSpPr>
          <p:cNvPr id="6" name="Holder 6"/>
          <p:cNvSpPr>
            <a:spLocks noGrp="1"/>
          </p:cNvSpPr>
          <p:nvPr>
            <p:ph type="sldNum" sz="quarter" idx="7"/>
          </p:nvPr>
        </p:nvSpPr>
        <p:spPr>
          <a:xfrm>
            <a:off x="11126839" y="5714665"/>
            <a:ext cx="352425" cy="633729"/>
          </a:xfrm>
          <a:prstGeom prst="rect">
            <a:avLst/>
          </a:prstGeom>
        </p:spPr>
        <p:txBody>
          <a:bodyPr wrap="square" lIns="0" tIns="0" rIns="0" bIns="0">
            <a:spAutoFit/>
          </a:bodyPr>
          <a:lstStyle>
            <a:lvl1pPr>
              <a:defRPr sz="3600" b="1" i="0">
                <a:solidFill>
                  <a:schemeClr val="bg1"/>
                </a:solidFill>
                <a:latin typeface="Segoe UI"/>
                <a:cs typeface="Segoe UI"/>
              </a:defRPr>
            </a:lvl1pPr>
          </a:lstStyle>
          <a:p>
            <a:pPr marL="38100">
              <a:lnSpc>
                <a:spcPct val="100000"/>
              </a:lnSpc>
              <a:spcBef>
                <a:spcPts val="384"/>
              </a:spcBef>
            </a:pPr>
            <a:fld id="{81D60167-4931-47E6-BA6A-407CBD079E47}" type="slidenum">
              <a:rPr dirty="0">
                <a:solidFill>
                  <a:srgbClr val="009591"/>
                </a:solidFill>
              </a:rPr>
              <a:t>‹#›</a:t>
            </a:fld>
            <a:endParaRPr dirty="0">
              <a:solidFill>
                <a:srgbClr val="009591"/>
              </a:solidFill>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92074" y="928097"/>
            <a:ext cx="9146707" cy="751488"/>
          </a:xfrm>
          <a:prstGeom prst="rect">
            <a:avLst/>
          </a:prstGeom>
        </p:spPr>
        <p:txBody>
          <a:bodyPr vert="horz" wrap="square" lIns="0" tIns="12700" rIns="0" bIns="0" rtlCol="0" anchor="t">
            <a:spAutoFit/>
          </a:bodyPr>
          <a:lstStyle/>
          <a:p>
            <a:pPr marL="12700">
              <a:spcBef>
                <a:spcPts val="100"/>
              </a:spcBef>
            </a:pPr>
            <a:r>
              <a:rPr lang="en-US" sz="4800" b="1" spc="495" dirty="0">
                <a:solidFill>
                  <a:srgbClr val="FFFFFF"/>
                </a:solidFill>
                <a:latin typeface="Century Gothic"/>
                <a:cs typeface="Century Gothic"/>
              </a:rPr>
              <a:t>Sustainability Committee</a:t>
            </a:r>
            <a:endParaRPr sz="4800" dirty="0">
              <a:latin typeface="Century Gothic"/>
              <a:cs typeface="Century Gothic"/>
            </a:endParaRPr>
          </a:p>
        </p:txBody>
      </p:sp>
      <p:sp>
        <p:nvSpPr>
          <p:cNvPr id="8" name="TextBox 7">
            <a:extLst>
              <a:ext uri="{FF2B5EF4-FFF2-40B4-BE49-F238E27FC236}">
                <a16:creationId xmlns:a16="http://schemas.microsoft.com/office/drawing/2014/main" id="{642D1607-3E20-43BE-9D25-3D495834FD8F}"/>
              </a:ext>
            </a:extLst>
          </p:cNvPr>
          <p:cNvSpPr txBox="1"/>
          <p:nvPr/>
        </p:nvSpPr>
        <p:spPr>
          <a:xfrm>
            <a:off x="792074" y="2590800"/>
            <a:ext cx="10003882" cy="1779974"/>
          </a:xfrm>
          <a:prstGeom prst="rect">
            <a:avLst/>
          </a:prstGeom>
          <a:noFill/>
        </p:spPr>
        <p:txBody>
          <a:bodyPr wrap="square" lIns="91440" tIns="45720" rIns="91440" bIns="45720" anchor="t">
            <a:spAutoFit/>
          </a:bodyPr>
          <a:lstStyle/>
          <a:p>
            <a:pPr marL="12700">
              <a:lnSpc>
                <a:spcPct val="100000"/>
              </a:lnSpc>
              <a:spcBef>
                <a:spcPts val="100"/>
              </a:spcBef>
            </a:pPr>
            <a:r>
              <a:rPr lang="en-US" sz="1800" i="1" spc="-55" dirty="0">
                <a:solidFill>
                  <a:srgbClr val="FFFFFF"/>
                </a:solidFill>
                <a:latin typeface="Trebuchet MS"/>
                <a:cs typeface="Trebuchet MS"/>
              </a:rPr>
              <a:t>Scripps promotes awareness of </a:t>
            </a:r>
            <a:r>
              <a:rPr lang="en-US" i="1" spc="-55" dirty="0">
                <a:solidFill>
                  <a:srgbClr val="FFFFFF"/>
                </a:solidFill>
                <a:latin typeface="Trebuchet MS"/>
                <a:cs typeface="Trebuchet MS"/>
              </a:rPr>
              <a:t>our</a:t>
            </a:r>
            <a:r>
              <a:rPr lang="en-US" sz="1800" i="1" spc="-55" dirty="0">
                <a:solidFill>
                  <a:srgbClr val="FFFFFF"/>
                </a:solidFill>
                <a:latin typeface="Trebuchet MS"/>
                <a:cs typeface="Trebuchet MS"/>
              </a:rPr>
              <a:t> roles and responsibilities for human rights and the sustainability of life on this planet.</a:t>
            </a:r>
          </a:p>
          <a:p>
            <a:pPr marL="12700">
              <a:lnSpc>
                <a:spcPct val="100000"/>
              </a:lnSpc>
              <a:spcBef>
                <a:spcPts val="100"/>
              </a:spcBef>
            </a:pPr>
            <a:endParaRPr lang="en-US" sz="1800" i="1" spc="-55" dirty="0">
              <a:solidFill>
                <a:srgbClr val="FFFFFF"/>
              </a:solidFill>
              <a:latin typeface="Trebuchet MS"/>
              <a:cs typeface="Trebuchet MS"/>
            </a:endParaRPr>
          </a:p>
          <a:p>
            <a:pPr marL="12700">
              <a:lnSpc>
                <a:spcPct val="100000"/>
              </a:lnSpc>
              <a:spcBef>
                <a:spcPts val="100"/>
              </a:spcBef>
            </a:pPr>
            <a:r>
              <a:rPr lang="en-US" sz="1800" i="1" spc="-55" dirty="0">
                <a:solidFill>
                  <a:srgbClr val="FFFFFF"/>
                </a:solidFill>
                <a:latin typeface="Trebuchet MS"/>
                <a:cs typeface="Trebuchet MS"/>
              </a:rPr>
              <a:t>The Committee shall seek to educate and encourage students, faculty and staff to advocate for the behavioral and social changes necessary to improve the environmental health of our community and our world.</a:t>
            </a:r>
          </a:p>
        </p:txBody>
      </p:sp>
    </p:spTree>
    <p:extLst>
      <p:ext uri="{BB962C8B-B14F-4D97-AF65-F5344CB8AC3E}">
        <p14:creationId xmlns:p14="http://schemas.microsoft.com/office/powerpoint/2010/main" val="4155945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B803-2A77-47C1-9E38-BF0B15BB7F27}"/>
              </a:ext>
            </a:extLst>
          </p:cNvPr>
          <p:cNvSpPr>
            <a:spLocks noGrp="1"/>
          </p:cNvSpPr>
          <p:nvPr>
            <p:ph type="title"/>
          </p:nvPr>
        </p:nvSpPr>
        <p:spPr/>
        <p:txBody>
          <a:bodyPr wrap="square" lIns="0" tIns="0" rIns="0" bIns="0" anchor="t">
            <a:spAutoFit/>
          </a:bodyPr>
          <a:lstStyle/>
          <a:p>
            <a:r>
              <a:rPr lang="en-US" dirty="0"/>
              <a:t>Other Items</a:t>
            </a:r>
          </a:p>
        </p:txBody>
      </p:sp>
    </p:spTree>
    <p:extLst>
      <p:ext uri="{BB962C8B-B14F-4D97-AF65-F5344CB8AC3E}">
        <p14:creationId xmlns:p14="http://schemas.microsoft.com/office/powerpoint/2010/main" val="848641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8079" y="685800"/>
            <a:ext cx="10817862" cy="443711"/>
          </a:xfrm>
          <a:prstGeom prst="rect">
            <a:avLst/>
          </a:prstGeom>
        </p:spPr>
        <p:txBody>
          <a:bodyPr vert="horz" wrap="square" lIns="0" tIns="12700" rIns="0" bIns="0" rtlCol="0" anchor="t">
            <a:spAutoFit/>
          </a:bodyPr>
          <a:lstStyle/>
          <a:p>
            <a:pPr marL="12700">
              <a:spcBef>
                <a:spcPts val="100"/>
              </a:spcBef>
            </a:pPr>
            <a:r>
              <a:rPr lang="en-US" sz="2800" dirty="0">
                <a:solidFill>
                  <a:schemeClr val="bg1"/>
                </a:solidFill>
              </a:rPr>
              <a:t>Other Items</a:t>
            </a:r>
          </a:p>
        </p:txBody>
      </p:sp>
      <p:sp>
        <p:nvSpPr>
          <p:cNvPr id="5" name="object 5"/>
          <p:cNvSpPr txBox="1">
            <a:spLocks noGrp="1"/>
          </p:cNvSpPr>
          <p:nvPr>
            <p:ph type="sldNum" sz="quarter" idx="7"/>
          </p:nvPr>
        </p:nvSpPr>
        <p:spPr>
          <a:xfrm>
            <a:off x="10737909" y="5714665"/>
            <a:ext cx="741356"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11</a:t>
            </a:fld>
            <a:endParaRPr dirty="0"/>
          </a:p>
        </p:txBody>
      </p:sp>
      <p:sp>
        <p:nvSpPr>
          <p:cNvPr id="6" name="TextBox 5">
            <a:extLst>
              <a:ext uri="{FF2B5EF4-FFF2-40B4-BE49-F238E27FC236}">
                <a16:creationId xmlns:a16="http://schemas.microsoft.com/office/drawing/2014/main" id="{1F0C5502-8CC6-4CDD-B7FF-7B8733B64D6E}"/>
              </a:ext>
            </a:extLst>
          </p:cNvPr>
          <p:cNvSpPr txBox="1"/>
          <p:nvPr/>
        </p:nvSpPr>
        <p:spPr>
          <a:xfrm>
            <a:off x="778078" y="1458233"/>
            <a:ext cx="9813721" cy="4358886"/>
          </a:xfrm>
          <a:prstGeom prst="rect">
            <a:avLst/>
          </a:prstGeom>
          <a:noFill/>
        </p:spPr>
        <p:txBody>
          <a:bodyPr wrap="square" lIns="91440" tIns="45720" rIns="91440" bIns="45720" anchor="t">
            <a:spAutoFit/>
          </a:bodyPr>
          <a:lstStyle/>
          <a:p>
            <a:pPr marL="342900" indent="-342900">
              <a:lnSpc>
                <a:spcPct val="107000"/>
              </a:lnSpc>
              <a:buFont typeface="Arial" panose="020B0604020202020204" pitchFamily="34" charset="0"/>
              <a:buChar char="•"/>
            </a:pPr>
            <a:r>
              <a:rPr lang="en-US" sz="2000" dirty="0">
                <a:solidFill>
                  <a:schemeClr val="bg1"/>
                </a:solidFill>
                <a:latin typeface="Calibri"/>
                <a:ea typeface="Calibri" panose="020F0502020204030204" pitchFamily="34" charset="0"/>
                <a:cs typeface="Times New Roman"/>
              </a:rPr>
              <a:t>City Council of Claremont by unanimous</a:t>
            </a:r>
            <a:r>
              <a:rPr lang="en-US" sz="2000" dirty="0">
                <a:solidFill>
                  <a:schemeClr val="bg1"/>
                </a:solidFill>
                <a:effectLst/>
                <a:latin typeface="Calibri"/>
                <a:ea typeface="Calibri" panose="020F0502020204030204" pitchFamily="34" charset="0"/>
                <a:cs typeface="Times New Roman"/>
              </a:rPr>
              <a:t> vote</a:t>
            </a:r>
            <a:r>
              <a:rPr lang="en-US" sz="2000" dirty="0">
                <a:solidFill>
                  <a:schemeClr val="bg1"/>
                </a:solidFill>
                <a:latin typeface="Calibri"/>
                <a:ea typeface="Calibri" panose="020F0502020204030204" pitchFamily="34" charset="0"/>
                <a:cs typeface="Times New Roman"/>
              </a:rPr>
              <a:t> elected</a:t>
            </a:r>
            <a:r>
              <a:rPr lang="en-US" sz="2000" dirty="0">
                <a:solidFill>
                  <a:schemeClr val="bg1"/>
                </a:solidFill>
                <a:effectLst/>
                <a:latin typeface="Calibri"/>
                <a:ea typeface="Calibri" panose="020F0502020204030204" pitchFamily="34" charset="0"/>
                <a:cs typeface="Times New Roman"/>
              </a:rPr>
              <a:t> to switch from 40% renewable power (current plan) to the 100% Green Power option</a:t>
            </a:r>
            <a:r>
              <a:rPr lang="en-US" sz="2000" dirty="0">
                <a:solidFill>
                  <a:schemeClr val="bg1"/>
                </a:solidFill>
                <a:latin typeface="Calibri"/>
                <a:ea typeface="Calibri" panose="020F0502020204030204" pitchFamily="34" charset="0"/>
                <a:cs typeface="Times New Roman"/>
              </a:rPr>
              <a:t> (by October)</a:t>
            </a:r>
            <a:endParaRPr lang="en-US" dirty="0">
              <a:solidFill>
                <a:schemeClr val="bg1"/>
              </a:solidFill>
            </a:endParaRPr>
          </a:p>
          <a:p>
            <a:pPr marR="0" lvl="0">
              <a:lnSpc>
                <a:spcPct val="107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Postponing the Energy Workshop to next academic year</a:t>
            </a:r>
          </a:p>
          <a:p>
            <a:pPr marL="342900" marR="0" lvl="0" indent="-342900">
              <a:lnSpc>
                <a:spcPct val="107000"/>
              </a:lnSpc>
              <a:spcBef>
                <a:spcPts val="0"/>
              </a:spcBef>
              <a:spcAft>
                <a:spcPts val="0"/>
              </a:spcAft>
              <a:buFont typeface="Arial" panose="020B0604020202020204" pitchFamily="34" charset="0"/>
              <a:buChar char="•"/>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sz="2000" dirty="0">
                <a:solidFill>
                  <a:schemeClr val="bg1"/>
                </a:solidFill>
                <a:latin typeface="Calibri"/>
                <a:ea typeface="Calibri" panose="020F0502020204030204" pitchFamily="34" charset="0"/>
                <a:cs typeface="Times New Roman"/>
              </a:rPr>
              <a:t>Discussion: printing and paper use</a:t>
            </a:r>
          </a:p>
          <a:p>
            <a:pPr marL="800100" lvl="1" indent="-342900">
              <a:lnSpc>
                <a:spcPct val="107000"/>
              </a:lnSpc>
              <a:buFont typeface="Arial" panose="020B0604020202020204" pitchFamily="34" charset="0"/>
              <a:buChar char="•"/>
            </a:pPr>
            <a:r>
              <a:rPr lang="en-US" sz="2000" dirty="0">
                <a:solidFill>
                  <a:schemeClr val="bg1"/>
                </a:solidFill>
                <a:latin typeface="Calibri"/>
                <a:ea typeface="Calibri" panose="020F0502020204030204" pitchFamily="34" charset="0"/>
                <a:cs typeface="Times New Roman"/>
              </a:rPr>
              <a:t>How do we assess the demand for printing on campus? What is being printed, and does it need to be printed? Survey?</a:t>
            </a:r>
            <a:endParaRPr lang="en-US" sz="2000" dirty="0">
              <a:solidFill>
                <a:schemeClr val="bg1"/>
              </a:solidFill>
              <a:ea typeface="+mn-lt"/>
              <a:cs typeface="Times New Roman" panose="02020603050405020304" pitchFamily="18" charset="0"/>
            </a:endParaRPr>
          </a:p>
          <a:p>
            <a:pPr marL="800100" lvl="1" indent="-342900">
              <a:lnSpc>
                <a:spcPct val="107000"/>
              </a:lnSpc>
              <a:buFont typeface="Arial" panose="020B0604020202020204" pitchFamily="34" charset="0"/>
              <a:buChar char="•"/>
            </a:pPr>
            <a:r>
              <a:rPr lang="en-US" sz="2000" dirty="0">
                <a:solidFill>
                  <a:schemeClr val="bg1"/>
                </a:solidFill>
                <a:latin typeface="Calibri"/>
                <a:ea typeface="Calibri" panose="020F0502020204030204" pitchFamily="34" charset="0"/>
                <a:cs typeface="Times New Roman"/>
              </a:rPr>
              <a:t>How can we minimize paper use/paper procurement? </a:t>
            </a:r>
            <a:endParaRPr lang="en-US" sz="2000" dirty="0">
              <a:solidFill>
                <a:schemeClr val="bg1"/>
              </a:solidFill>
              <a:effectLst/>
              <a:latin typeface="Calibri"/>
              <a:ea typeface="Calibri" panose="020F0502020204030204" pitchFamily="34" charset="0"/>
              <a:cs typeface="Times New Roman" panose="02020603050405020304" pitchFamily="18" charset="0"/>
            </a:endParaRPr>
          </a:p>
          <a:p>
            <a:pPr>
              <a:lnSpc>
                <a:spcPct val="107000"/>
              </a:lnSpc>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94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09591">
              <a:alpha val="5096"/>
            </a:srgbClr>
          </a:solidFill>
        </p:spPr>
        <p:txBody>
          <a:bodyPr wrap="square" lIns="0" tIns="0" rIns="0" bIns="0" rtlCol="0"/>
          <a:lstStyle/>
          <a:p>
            <a:endParaRPr/>
          </a:p>
        </p:txBody>
      </p:sp>
      <p:grpSp>
        <p:nvGrpSpPr>
          <p:cNvPr id="3" name="object 3"/>
          <p:cNvGrpSpPr/>
          <p:nvPr/>
        </p:nvGrpSpPr>
        <p:grpSpPr>
          <a:xfrm>
            <a:off x="360934" y="328929"/>
            <a:ext cx="11470640" cy="6200140"/>
            <a:chOff x="360934" y="328929"/>
            <a:chExt cx="11470640" cy="6200140"/>
          </a:xfrm>
        </p:grpSpPr>
        <p:sp>
          <p:nvSpPr>
            <p:cNvPr id="4" name="object 4"/>
            <p:cNvSpPr/>
            <p:nvPr/>
          </p:nvSpPr>
          <p:spPr>
            <a:xfrm>
              <a:off x="367284" y="335279"/>
              <a:ext cx="11457940" cy="6187440"/>
            </a:xfrm>
            <a:custGeom>
              <a:avLst/>
              <a:gdLst/>
              <a:ahLst/>
              <a:cxnLst/>
              <a:rect l="l" t="t" r="r" b="b"/>
              <a:pathLst>
                <a:path w="11457940" h="6187440">
                  <a:moveTo>
                    <a:pt x="0" y="0"/>
                  </a:moveTo>
                  <a:lnTo>
                    <a:pt x="11457432" y="0"/>
                  </a:lnTo>
                  <a:lnTo>
                    <a:pt x="11457432" y="6187440"/>
                  </a:lnTo>
                  <a:lnTo>
                    <a:pt x="0" y="6187440"/>
                  </a:lnTo>
                  <a:lnTo>
                    <a:pt x="0" y="0"/>
                  </a:lnTo>
                  <a:close/>
                </a:path>
              </a:pathLst>
            </a:custGeom>
            <a:ln w="12699">
              <a:solidFill>
                <a:srgbClr val="009591"/>
              </a:solidFill>
            </a:ln>
          </p:spPr>
          <p:txBody>
            <a:bodyPr wrap="square" lIns="0" tIns="0" rIns="0" bIns="0" rtlCol="0"/>
            <a:lstStyle/>
            <a:p>
              <a:endParaRPr/>
            </a:p>
          </p:txBody>
        </p:sp>
        <p:sp>
          <p:nvSpPr>
            <p:cNvPr id="5" name="object 5"/>
            <p:cNvSpPr/>
            <p:nvPr/>
          </p:nvSpPr>
          <p:spPr>
            <a:xfrm>
              <a:off x="10748772" y="335279"/>
              <a:ext cx="0" cy="6188710"/>
            </a:xfrm>
            <a:custGeom>
              <a:avLst/>
              <a:gdLst/>
              <a:ahLst/>
              <a:cxnLst/>
              <a:rect l="l" t="t" r="r" b="b"/>
              <a:pathLst>
                <a:path h="6188709">
                  <a:moveTo>
                    <a:pt x="0" y="0"/>
                  </a:moveTo>
                  <a:lnTo>
                    <a:pt x="0" y="6188151"/>
                  </a:lnTo>
                </a:path>
              </a:pathLst>
            </a:custGeom>
            <a:ln w="12700">
              <a:solidFill>
                <a:srgbClr val="009591"/>
              </a:solidFill>
            </a:ln>
          </p:spPr>
          <p:txBody>
            <a:bodyPr wrap="square" lIns="0" tIns="0" rIns="0" bIns="0" rtlCol="0"/>
            <a:lstStyle/>
            <a:p>
              <a:endParaRPr/>
            </a:p>
          </p:txBody>
        </p:sp>
        <p:sp>
          <p:nvSpPr>
            <p:cNvPr id="6" name="object 6"/>
            <p:cNvSpPr/>
            <p:nvPr/>
          </p:nvSpPr>
          <p:spPr>
            <a:xfrm>
              <a:off x="373380" y="6047232"/>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pic>
          <p:nvPicPr>
            <p:cNvPr id="7" name="object 7"/>
            <p:cNvPicPr/>
            <p:nvPr/>
          </p:nvPicPr>
          <p:blipFill>
            <a:blip r:embed="rId2" cstate="print"/>
            <a:stretch>
              <a:fillRect/>
            </a:stretch>
          </p:blipFill>
          <p:spPr>
            <a:xfrm>
              <a:off x="7290816" y="6153912"/>
              <a:ext cx="3038843" cy="234695"/>
            </a:xfrm>
            <a:prstGeom prst="rect">
              <a:avLst/>
            </a:prstGeom>
          </p:spPr>
        </p:pic>
        <p:sp>
          <p:nvSpPr>
            <p:cNvPr id="8" name="object 8"/>
            <p:cNvSpPr/>
            <p:nvPr/>
          </p:nvSpPr>
          <p:spPr>
            <a:xfrm>
              <a:off x="387096" y="1904999"/>
              <a:ext cx="10375900" cy="0"/>
            </a:xfrm>
            <a:custGeom>
              <a:avLst/>
              <a:gdLst/>
              <a:ahLst/>
              <a:cxnLst/>
              <a:rect l="l" t="t" r="r" b="b"/>
              <a:pathLst>
                <a:path w="10375900">
                  <a:moveTo>
                    <a:pt x="0" y="0"/>
                  </a:moveTo>
                  <a:lnTo>
                    <a:pt x="10375633" y="0"/>
                  </a:lnTo>
                </a:path>
              </a:pathLst>
            </a:custGeom>
            <a:ln w="12700">
              <a:solidFill>
                <a:srgbClr val="009591"/>
              </a:solidFill>
            </a:ln>
          </p:spPr>
          <p:txBody>
            <a:bodyPr wrap="square" lIns="0" tIns="0" rIns="0" bIns="0" rtlCol="0"/>
            <a:lstStyle/>
            <a:p>
              <a:endParaRPr/>
            </a:p>
          </p:txBody>
        </p:sp>
      </p:grpSp>
      <p:sp>
        <p:nvSpPr>
          <p:cNvPr id="9" name="object 9"/>
          <p:cNvSpPr txBox="1">
            <a:spLocks noGrp="1"/>
          </p:cNvSpPr>
          <p:nvPr>
            <p:ph type="title"/>
          </p:nvPr>
        </p:nvSpPr>
        <p:spPr>
          <a:xfrm>
            <a:off x="916938" y="725942"/>
            <a:ext cx="4068445" cy="756920"/>
          </a:xfrm>
          <a:prstGeom prst="rect">
            <a:avLst/>
          </a:prstGeom>
        </p:spPr>
        <p:txBody>
          <a:bodyPr vert="horz" wrap="square" lIns="0" tIns="12700" rIns="0" bIns="0" rtlCol="0">
            <a:spAutoFit/>
          </a:bodyPr>
          <a:lstStyle/>
          <a:p>
            <a:pPr marL="12700">
              <a:lnSpc>
                <a:spcPct val="100000"/>
              </a:lnSpc>
              <a:spcBef>
                <a:spcPts val="100"/>
              </a:spcBef>
            </a:pPr>
            <a:r>
              <a:rPr lang="en-US" sz="4800" spc="495" dirty="0"/>
              <a:t>Agenda</a:t>
            </a:r>
            <a:endParaRPr sz="4800" dirty="0"/>
          </a:p>
        </p:txBody>
      </p:sp>
      <p:sp>
        <p:nvSpPr>
          <p:cNvPr id="12" name="object 12"/>
          <p:cNvSpPr txBox="1">
            <a:spLocks noGrp="1"/>
          </p:cNvSpPr>
          <p:nvPr>
            <p:ph type="sldNum" sz="quarter" idx="7"/>
          </p:nvPr>
        </p:nvSpPr>
        <p:spPr>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solidFill>
                  <a:srgbClr val="009591"/>
                </a:solidFill>
              </a:rPr>
              <a:t>2</a:t>
            </a:fld>
            <a:endParaRPr dirty="0">
              <a:solidFill>
                <a:srgbClr val="009591"/>
              </a:solidFill>
            </a:endParaRPr>
          </a:p>
        </p:txBody>
      </p:sp>
      <p:sp>
        <p:nvSpPr>
          <p:cNvPr id="10" name="object 10"/>
          <p:cNvSpPr txBox="1"/>
          <p:nvPr/>
        </p:nvSpPr>
        <p:spPr>
          <a:xfrm>
            <a:off x="916937" y="1938008"/>
            <a:ext cx="9703521" cy="4653197"/>
          </a:xfrm>
          <a:prstGeom prst="rect">
            <a:avLst/>
          </a:prstGeom>
        </p:spPr>
        <p:txBody>
          <a:bodyPr vert="horz" wrap="square" lIns="0" tIns="285115" rIns="0" bIns="0" rtlCol="0" anchor="t">
            <a:spAutoFit/>
          </a:bodyPr>
          <a:lstStyle/>
          <a:p>
            <a:pPr marL="228600" marR="43815" indent="-228600">
              <a:lnSpc>
                <a:spcPct val="100000"/>
              </a:lnSpc>
              <a:spcBef>
                <a:spcPts val="2245"/>
              </a:spcBef>
              <a:buFont typeface="Arial"/>
              <a:buChar char="•"/>
              <a:tabLst>
                <a:tab pos="228600" algn="l"/>
              </a:tabLst>
            </a:pPr>
            <a:r>
              <a:rPr lang="en-US" sz="3200" spc="30" dirty="0">
                <a:solidFill>
                  <a:srgbClr val="009591"/>
                </a:solidFill>
                <a:latin typeface="Trebuchet MS"/>
                <a:cs typeface="Trebuchet MS"/>
              </a:rPr>
              <a:t>Sustainability Fair</a:t>
            </a:r>
          </a:p>
          <a:p>
            <a:pPr marL="228600" marR="43815" indent="-228600">
              <a:lnSpc>
                <a:spcPct val="100000"/>
              </a:lnSpc>
              <a:spcBef>
                <a:spcPts val="2245"/>
              </a:spcBef>
              <a:buFont typeface="Arial"/>
              <a:buChar char="•"/>
              <a:tabLst>
                <a:tab pos="228600" algn="l"/>
              </a:tabLst>
            </a:pPr>
            <a:r>
              <a:rPr lang="en-US" sz="3200" spc="30" dirty="0">
                <a:solidFill>
                  <a:srgbClr val="009591"/>
                </a:solidFill>
                <a:latin typeface="Trebuchet MS"/>
                <a:cs typeface="Trebuchet MS"/>
              </a:rPr>
              <a:t>Student Intern Projects</a:t>
            </a:r>
          </a:p>
          <a:p>
            <a:pPr marL="228600" marR="43815" indent="-228600">
              <a:lnSpc>
                <a:spcPct val="100000"/>
              </a:lnSpc>
              <a:spcBef>
                <a:spcPts val="2245"/>
              </a:spcBef>
              <a:buFont typeface="Arial"/>
              <a:buChar char="•"/>
              <a:tabLst>
                <a:tab pos="228600" algn="l"/>
              </a:tabLst>
            </a:pPr>
            <a:r>
              <a:rPr lang="en-US" sz="3200" spc="30" dirty="0">
                <a:solidFill>
                  <a:srgbClr val="009591"/>
                </a:solidFill>
                <a:latin typeface="Trebuchet MS"/>
                <a:cs typeface="Trebuchet MS"/>
              </a:rPr>
              <a:t>Update on Solar (Garret)</a:t>
            </a:r>
          </a:p>
          <a:p>
            <a:pPr marL="228600" marR="43815" indent="-228600">
              <a:lnSpc>
                <a:spcPct val="100000"/>
              </a:lnSpc>
              <a:spcBef>
                <a:spcPts val="2245"/>
              </a:spcBef>
              <a:buFont typeface="Arial"/>
              <a:buChar char="•"/>
              <a:tabLst>
                <a:tab pos="228600" algn="l"/>
              </a:tabLst>
            </a:pPr>
            <a:r>
              <a:rPr lang="en-US" sz="3200" spc="30" dirty="0">
                <a:solidFill>
                  <a:srgbClr val="009591"/>
                </a:solidFill>
                <a:latin typeface="Trebuchet MS"/>
                <a:cs typeface="Trebuchet MS"/>
              </a:rPr>
              <a:t>Updates on Funding</a:t>
            </a:r>
          </a:p>
          <a:p>
            <a:pPr marL="228600" marR="43815" indent="-228600">
              <a:lnSpc>
                <a:spcPct val="100000"/>
              </a:lnSpc>
              <a:spcBef>
                <a:spcPts val="2245"/>
              </a:spcBef>
              <a:buFont typeface="Arial"/>
              <a:buChar char="•"/>
              <a:tabLst>
                <a:tab pos="228600" algn="l"/>
              </a:tabLst>
            </a:pPr>
            <a:r>
              <a:rPr lang="en-US" sz="3200" spc="30" dirty="0">
                <a:solidFill>
                  <a:srgbClr val="009591"/>
                </a:solidFill>
                <a:latin typeface="Trebuchet MS"/>
                <a:cs typeface="Trebuchet MS"/>
              </a:rPr>
              <a:t>Other Items</a:t>
            </a:r>
          </a:p>
          <a:p>
            <a:pPr marL="228600" marR="43815" indent="-228600">
              <a:lnSpc>
                <a:spcPct val="100000"/>
              </a:lnSpc>
              <a:spcBef>
                <a:spcPts val="2245"/>
              </a:spcBef>
              <a:buFont typeface="Arial"/>
              <a:buChar char="•"/>
              <a:tabLst>
                <a:tab pos="228600" algn="l"/>
              </a:tabLst>
            </a:pPr>
            <a:endParaRPr lang="en-US" sz="3200" spc="30" dirty="0">
              <a:solidFill>
                <a:srgbClr val="009591"/>
              </a:solidFill>
              <a:latin typeface="Trebuchet MS"/>
              <a:cs typeface="Trebuchet MS"/>
            </a:endParaRPr>
          </a:p>
        </p:txBody>
      </p:sp>
      <p:sp>
        <p:nvSpPr>
          <p:cNvPr id="11" name="object 11"/>
          <p:cNvSpPr txBox="1"/>
          <p:nvPr/>
        </p:nvSpPr>
        <p:spPr>
          <a:xfrm>
            <a:off x="11185297" y="782427"/>
            <a:ext cx="214629" cy="2015489"/>
          </a:xfrm>
          <a:prstGeom prst="rect">
            <a:avLst/>
          </a:prstGeom>
        </p:spPr>
        <p:txBody>
          <a:bodyPr vert="vert" wrap="square" lIns="0" tIns="10795" rIns="0" bIns="0" rtlCol="0">
            <a:spAutoFit/>
          </a:bodyPr>
          <a:lstStyle/>
          <a:p>
            <a:pPr marL="12700">
              <a:lnSpc>
                <a:spcPct val="100000"/>
              </a:lnSpc>
              <a:spcBef>
                <a:spcPts val="85"/>
              </a:spcBef>
            </a:pPr>
            <a:r>
              <a:rPr sz="1200" b="1" dirty="0">
                <a:solidFill>
                  <a:srgbClr val="009591"/>
                </a:solidFill>
                <a:latin typeface="Century Gothic"/>
                <a:cs typeface="Century Gothic"/>
              </a:rPr>
              <a:t>T</a:t>
            </a:r>
            <a:r>
              <a:rPr sz="1200" b="1" spc="-35" dirty="0">
                <a:solidFill>
                  <a:srgbClr val="009591"/>
                </a:solidFill>
                <a:latin typeface="Century Gothic"/>
                <a:cs typeface="Century Gothic"/>
              </a:rPr>
              <a:t> </a:t>
            </a:r>
            <a:r>
              <a:rPr sz="1200" b="1" spc="295" dirty="0">
                <a:solidFill>
                  <a:srgbClr val="009591"/>
                </a:solidFill>
                <a:latin typeface="Century Gothic"/>
                <a:cs typeface="Century Gothic"/>
              </a:rPr>
              <a:t>E</a:t>
            </a:r>
            <a:r>
              <a:rPr sz="1200" b="1" dirty="0">
                <a:solidFill>
                  <a:srgbClr val="009591"/>
                </a:solidFill>
                <a:latin typeface="Century Gothic"/>
                <a:cs typeface="Century Gothic"/>
              </a:rPr>
              <a:t>M</a:t>
            </a:r>
            <a:r>
              <a:rPr sz="1200" b="1" spc="-35" dirty="0">
                <a:solidFill>
                  <a:srgbClr val="009591"/>
                </a:solidFill>
                <a:latin typeface="Century Gothic"/>
                <a:cs typeface="Century Gothic"/>
              </a:rPr>
              <a:t> </a:t>
            </a:r>
            <a:r>
              <a:rPr sz="1200" b="1" dirty="0">
                <a:solidFill>
                  <a:srgbClr val="009591"/>
                </a:solidFill>
                <a:latin typeface="Century Gothic"/>
                <a:cs typeface="Century Gothic"/>
              </a:rPr>
              <a:t>P</a:t>
            </a:r>
            <a:r>
              <a:rPr sz="1200" b="1" spc="-40" dirty="0">
                <a:solidFill>
                  <a:srgbClr val="009591"/>
                </a:solidFill>
                <a:latin typeface="Century Gothic"/>
                <a:cs typeface="Century Gothic"/>
              </a:rPr>
              <a:t> </a:t>
            </a:r>
            <a:r>
              <a:rPr sz="1200" b="1" dirty="0">
                <a:solidFill>
                  <a:srgbClr val="009591"/>
                </a:solidFill>
                <a:latin typeface="Century Gothic"/>
                <a:cs typeface="Century Gothic"/>
              </a:rPr>
              <a:t>L</a:t>
            </a:r>
            <a:r>
              <a:rPr sz="1200" b="1" spc="-25" dirty="0">
                <a:solidFill>
                  <a:srgbClr val="009591"/>
                </a:solidFill>
                <a:latin typeface="Century Gothic"/>
                <a:cs typeface="Century Gothic"/>
              </a:rPr>
              <a:t> </a:t>
            </a:r>
            <a:r>
              <a:rPr sz="1200" b="1" dirty="0">
                <a:solidFill>
                  <a:srgbClr val="009591"/>
                </a:solidFill>
                <a:latin typeface="Century Gothic"/>
                <a:cs typeface="Century Gothic"/>
              </a:rPr>
              <a:t>A</a:t>
            </a:r>
            <a:r>
              <a:rPr sz="1200" b="1" spc="-130" dirty="0">
                <a:solidFill>
                  <a:srgbClr val="009591"/>
                </a:solidFill>
                <a:latin typeface="Century Gothic"/>
                <a:cs typeface="Century Gothic"/>
              </a:rPr>
              <a:t> </a:t>
            </a:r>
            <a:r>
              <a:rPr sz="1200" b="1" dirty="0">
                <a:solidFill>
                  <a:srgbClr val="009591"/>
                </a:solidFill>
                <a:latin typeface="Century Gothic"/>
                <a:cs typeface="Century Gothic"/>
              </a:rPr>
              <a:t>T</a:t>
            </a:r>
            <a:r>
              <a:rPr sz="1200" b="1" spc="-35" dirty="0">
                <a:solidFill>
                  <a:srgbClr val="009591"/>
                </a:solidFill>
                <a:latin typeface="Century Gothic"/>
                <a:cs typeface="Century Gothic"/>
              </a:rPr>
              <a:t> </a:t>
            </a:r>
            <a:r>
              <a:rPr sz="1200" b="1" dirty="0">
                <a:solidFill>
                  <a:srgbClr val="009591"/>
                </a:solidFill>
                <a:latin typeface="Century Gothic"/>
                <a:cs typeface="Century Gothic"/>
              </a:rPr>
              <a:t>E </a:t>
            </a:r>
            <a:r>
              <a:rPr sz="1200" b="1" spc="150" dirty="0">
                <a:solidFill>
                  <a:srgbClr val="009591"/>
                </a:solidFill>
                <a:latin typeface="Century Gothic"/>
                <a:cs typeface="Century Gothic"/>
              </a:rPr>
              <a:t> </a:t>
            </a:r>
            <a:r>
              <a:rPr sz="1200" b="1" dirty="0">
                <a:solidFill>
                  <a:srgbClr val="009591"/>
                </a:solidFill>
                <a:latin typeface="Century Gothic"/>
                <a:cs typeface="Century Gothic"/>
              </a:rPr>
              <a:t>D</a:t>
            </a:r>
            <a:r>
              <a:rPr sz="1200" b="1" spc="-35" dirty="0">
                <a:solidFill>
                  <a:srgbClr val="009591"/>
                </a:solidFill>
                <a:latin typeface="Century Gothic"/>
                <a:cs typeface="Century Gothic"/>
              </a:rPr>
              <a:t> </a:t>
            </a:r>
            <a:r>
              <a:rPr sz="1200" b="1" spc="295" dirty="0">
                <a:solidFill>
                  <a:srgbClr val="009591"/>
                </a:solidFill>
                <a:latin typeface="Century Gothic"/>
                <a:cs typeface="Century Gothic"/>
              </a:rPr>
              <a:t>E</a:t>
            </a:r>
            <a:r>
              <a:rPr sz="1200" b="1" dirty="0">
                <a:solidFill>
                  <a:srgbClr val="009591"/>
                </a:solidFill>
                <a:latin typeface="Century Gothic"/>
                <a:cs typeface="Century Gothic"/>
              </a:rPr>
              <a:t>S</a:t>
            </a:r>
            <a:r>
              <a:rPr sz="1200" b="1" spc="-40" dirty="0">
                <a:solidFill>
                  <a:srgbClr val="009591"/>
                </a:solidFill>
                <a:latin typeface="Century Gothic"/>
                <a:cs typeface="Century Gothic"/>
              </a:rPr>
              <a:t> </a:t>
            </a:r>
            <a:r>
              <a:rPr sz="1200" b="1" dirty="0">
                <a:solidFill>
                  <a:srgbClr val="009591"/>
                </a:solidFill>
                <a:latin typeface="Century Gothic"/>
                <a:cs typeface="Century Gothic"/>
              </a:rPr>
              <a:t>I</a:t>
            </a:r>
            <a:r>
              <a:rPr sz="1200" b="1" spc="-30" dirty="0">
                <a:solidFill>
                  <a:srgbClr val="009591"/>
                </a:solidFill>
                <a:latin typeface="Century Gothic"/>
                <a:cs typeface="Century Gothic"/>
              </a:rPr>
              <a:t> </a:t>
            </a:r>
            <a:r>
              <a:rPr sz="1200" b="1" dirty="0">
                <a:solidFill>
                  <a:srgbClr val="009591"/>
                </a:solidFill>
                <a:latin typeface="Century Gothic"/>
                <a:cs typeface="Century Gothic"/>
              </a:rPr>
              <a:t>G</a:t>
            </a:r>
            <a:r>
              <a:rPr sz="1200" b="1" spc="-40" dirty="0">
                <a:solidFill>
                  <a:srgbClr val="009591"/>
                </a:solidFill>
                <a:latin typeface="Century Gothic"/>
                <a:cs typeface="Century Gothic"/>
              </a:rPr>
              <a:t> </a:t>
            </a:r>
            <a:r>
              <a:rPr sz="1200" b="1" dirty="0">
                <a:solidFill>
                  <a:srgbClr val="009591"/>
                </a:solidFill>
                <a:latin typeface="Century Gothic"/>
                <a:cs typeface="Century Gothic"/>
              </a:rPr>
              <a:t>N </a:t>
            </a:r>
            <a:r>
              <a:rPr sz="1200" b="1" spc="155" dirty="0">
                <a:solidFill>
                  <a:srgbClr val="009591"/>
                </a:solidFill>
                <a:latin typeface="Century Gothic"/>
                <a:cs typeface="Century Gothic"/>
              </a:rPr>
              <a:t> </a:t>
            </a:r>
            <a:r>
              <a:rPr sz="1200" b="1" dirty="0">
                <a:solidFill>
                  <a:srgbClr val="009591"/>
                </a:solidFill>
                <a:latin typeface="Century Gothic"/>
                <a:cs typeface="Century Gothic"/>
              </a:rPr>
              <a:t>3</a:t>
            </a:r>
            <a:endParaRPr sz="1200">
              <a:latin typeface="Century Gothic"/>
              <a:cs typeface="Century Gothic"/>
            </a:endParaRPr>
          </a:p>
        </p:txBody>
      </p:sp>
    </p:spTree>
    <p:extLst>
      <p:ext uri="{BB962C8B-B14F-4D97-AF65-F5344CB8AC3E}">
        <p14:creationId xmlns:p14="http://schemas.microsoft.com/office/powerpoint/2010/main" val="427137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B803-2A77-47C1-9E38-BF0B15BB7F27}"/>
              </a:ext>
            </a:extLst>
          </p:cNvPr>
          <p:cNvSpPr>
            <a:spLocks noGrp="1"/>
          </p:cNvSpPr>
          <p:nvPr>
            <p:ph type="title"/>
          </p:nvPr>
        </p:nvSpPr>
        <p:spPr/>
        <p:txBody>
          <a:bodyPr/>
          <a:lstStyle/>
          <a:p>
            <a:r>
              <a:rPr lang="en-US" dirty="0"/>
              <a:t>Sustainability Fair</a:t>
            </a:r>
          </a:p>
        </p:txBody>
      </p:sp>
    </p:spTree>
    <p:extLst>
      <p:ext uri="{BB962C8B-B14F-4D97-AF65-F5344CB8AC3E}">
        <p14:creationId xmlns:p14="http://schemas.microsoft.com/office/powerpoint/2010/main" val="2053003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8079" y="685800"/>
            <a:ext cx="10817862" cy="443711"/>
          </a:xfrm>
          <a:prstGeom prst="rect">
            <a:avLst/>
          </a:prstGeom>
        </p:spPr>
        <p:txBody>
          <a:bodyPr vert="horz" wrap="square" lIns="0" tIns="12700" rIns="0" bIns="0" rtlCol="0" anchor="t">
            <a:spAutoFit/>
          </a:bodyPr>
          <a:lstStyle/>
          <a:p>
            <a:pPr marL="12700">
              <a:spcBef>
                <a:spcPts val="100"/>
              </a:spcBef>
            </a:pPr>
            <a:r>
              <a:rPr lang="en-US" sz="2800" dirty="0">
                <a:solidFill>
                  <a:schemeClr val="bg1"/>
                </a:solidFill>
              </a:rPr>
              <a:t>Sustainability Fair</a:t>
            </a:r>
          </a:p>
        </p:txBody>
      </p:sp>
      <p:sp>
        <p:nvSpPr>
          <p:cNvPr id="5" name="object 5"/>
          <p:cNvSpPr txBox="1">
            <a:spLocks noGrp="1"/>
          </p:cNvSpPr>
          <p:nvPr>
            <p:ph type="sldNum" sz="quarter" idx="7"/>
          </p:nvPr>
        </p:nvSpPr>
        <p:spPr>
          <a:xfrm>
            <a:off x="10737909" y="5714665"/>
            <a:ext cx="741356"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4</a:t>
            </a:fld>
            <a:endParaRPr dirty="0"/>
          </a:p>
        </p:txBody>
      </p:sp>
      <p:sp>
        <p:nvSpPr>
          <p:cNvPr id="6" name="TextBox 5">
            <a:extLst>
              <a:ext uri="{FF2B5EF4-FFF2-40B4-BE49-F238E27FC236}">
                <a16:creationId xmlns:a16="http://schemas.microsoft.com/office/drawing/2014/main" id="{1F0C5502-8CC6-4CDD-B7FF-7B8733B64D6E}"/>
              </a:ext>
            </a:extLst>
          </p:cNvPr>
          <p:cNvSpPr txBox="1"/>
          <p:nvPr/>
        </p:nvSpPr>
        <p:spPr>
          <a:xfrm>
            <a:off x="778079" y="1458233"/>
            <a:ext cx="9053818" cy="4727769"/>
          </a:xfrm>
          <a:prstGeom prst="rect">
            <a:avLst/>
          </a:prstGeom>
          <a:noFill/>
        </p:spPr>
        <p:txBody>
          <a:bodyPr wrap="square">
            <a:spAutoFit/>
          </a:bodyPr>
          <a:lstStyle/>
          <a:p>
            <a:pPr marR="0" lvl="0">
              <a:lnSpc>
                <a:spcPct val="107000"/>
              </a:lnSpc>
              <a:spcBef>
                <a:spcPts val="0"/>
              </a:spcBef>
              <a:spcAft>
                <a:spcPts val="0"/>
              </a:spcAft>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Friday, April 22, 10am-2pm at Bowling Green</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5C Event / Open to Public</a:t>
            </a:r>
          </a:p>
          <a:p>
            <a:pPr marR="0" lvl="0">
              <a:lnSpc>
                <a:spcPct val="107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Resources</a:t>
            </a:r>
          </a:p>
          <a:p>
            <a:pPr marL="800100" lvl="1" indent="-342900">
              <a:lnSpc>
                <a:spcPct val="107000"/>
              </a:lnSpc>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Secured funding through Student Investment Fund</a:t>
            </a:r>
          </a:p>
          <a:p>
            <a:pPr marL="800100" lvl="1" indent="-342900">
              <a:lnSpc>
                <a:spcPct val="107000"/>
              </a:lnSpc>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Pending additional funding from SAS</a:t>
            </a:r>
          </a:p>
          <a:p>
            <a:pPr marL="800100" lvl="1" indent="-342900">
              <a:lnSpc>
                <a:spcPct val="107000"/>
              </a:lnSpc>
              <a:buFont typeface="Symbol" panose="05050102010706020507" pitchFamily="18" charset="2"/>
              <a:buChar char=""/>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Pomona College partnership</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Donated raffle prizes</a:t>
            </a:r>
          </a:p>
          <a:p>
            <a:pPr lvl="1">
              <a:lnSpc>
                <a:spcPct val="107000"/>
              </a:lnSpc>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25+ clubs and organizations, including Scripps Student Garden, Grounds/Facilities, Pomona Farm, Green Bikes, The Hive, Makers Space, Denison Library, Tiernan Field House, Sustainable Claremont </a:t>
            </a:r>
          </a:p>
          <a:p>
            <a:pPr marL="342900" marR="0" lvl="0" indent="-342900">
              <a:lnSpc>
                <a:spcPct val="107000"/>
              </a:lnSpc>
              <a:spcBef>
                <a:spcPts val="0"/>
              </a:spcBef>
              <a:spcAft>
                <a:spcPts val="0"/>
              </a:spcAft>
              <a:buFont typeface="Symbol" panose="05050102010706020507" pitchFamily="18" charset="2"/>
              <a:buChar cha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131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B803-2A77-47C1-9E38-BF0B15BB7F27}"/>
              </a:ext>
            </a:extLst>
          </p:cNvPr>
          <p:cNvSpPr>
            <a:spLocks noGrp="1"/>
          </p:cNvSpPr>
          <p:nvPr>
            <p:ph type="title"/>
          </p:nvPr>
        </p:nvSpPr>
        <p:spPr/>
        <p:txBody>
          <a:bodyPr/>
          <a:lstStyle/>
          <a:p>
            <a:r>
              <a:rPr lang="en-US" dirty="0"/>
              <a:t>Intern Projects</a:t>
            </a:r>
          </a:p>
        </p:txBody>
      </p:sp>
    </p:spTree>
    <p:extLst>
      <p:ext uri="{BB962C8B-B14F-4D97-AF65-F5344CB8AC3E}">
        <p14:creationId xmlns:p14="http://schemas.microsoft.com/office/powerpoint/2010/main" val="2686836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8079" y="685800"/>
            <a:ext cx="10817862" cy="443711"/>
          </a:xfrm>
          <a:prstGeom prst="rect">
            <a:avLst/>
          </a:prstGeom>
        </p:spPr>
        <p:txBody>
          <a:bodyPr vert="horz" wrap="square" lIns="0" tIns="12700" rIns="0" bIns="0" rtlCol="0" anchor="t">
            <a:spAutoFit/>
          </a:bodyPr>
          <a:lstStyle/>
          <a:p>
            <a:pPr marL="12700">
              <a:spcBef>
                <a:spcPts val="100"/>
              </a:spcBef>
            </a:pPr>
            <a:r>
              <a:rPr lang="en-US" sz="2800" dirty="0">
                <a:solidFill>
                  <a:schemeClr val="bg1"/>
                </a:solidFill>
              </a:rPr>
              <a:t>Intern Projects</a:t>
            </a:r>
          </a:p>
        </p:txBody>
      </p:sp>
      <p:sp>
        <p:nvSpPr>
          <p:cNvPr id="5" name="object 5"/>
          <p:cNvSpPr txBox="1">
            <a:spLocks noGrp="1"/>
          </p:cNvSpPr>
          <p:nvPr>
            <p:ph type="sldNum" sz="quarter" idx="7"/>
          </p:nvPr>
        </p:nvSpPr>
        <p:spPr>
          <a:xfrm>
            <a:off x="10737909" y="5714665"/>
            <a:ext cx="741356"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6</a:t>
            </a:fld>
            <a:endParaRPr dirty="0"/>
          </a:p>
        </p:txBody>
      </p:sp>
      <p:sp>
        <p:nvSpPr>
          <p:cNvPr id="6" name="TextBox 5">
            <a:extLst>
              <a:ext uri="{FF2B5EF4-FFF2-40B4-BE49-F238E27FC236}">
                <a16:creationId xmlns:a16="http://schemas.microsoft.com/office/drawing/2014/main" id="{1F0C5502-8CC6-4CDD-B7FF-7B8733B64D6E}"/>
              </a:ext>
            </a:extLst>
          </p:cNvPr>
          <p:cNvSpPr txBox="1"/>
          <p:nvPr/>
        </p:nvSpPr>
        <p:spPr>
          <a:xfrm>
            <a:off x="778079" y="1458233"/>
            <a:ext cx="9053818" cy="3410485"/>
          </a:xfrm>
          <a:prstGeom prst="rect">
            <a:avLst/>
          </a:prstGeom>
          <a:noFill/>
        </p:spPr>
        <p:txBody>
          <a:bodyPr wrap="square">
            <a:spAutoFit/>
          </a:bodyPr>
          <a:lstStyle/>
          <a:p>
            <a:pPr marR="0" lvl="0">
              <a:lnSpc>
                <a:spcPct val="107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Design Campus Sustainability Map using ArcGIS Online</a:t>
            </a:r>
          </a:p>
          <a:p>
            <a:pPr marR="0" lvl="0">
              <a:lnSpc>
                <a:spcPct val="107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Research Green Revolving Fund + Present to Business Affairs in April</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Events Planning for Sustainability Fair and Jam Workshop</a:t>
            </a:r>
          </a:p>
          <a:p>
            <a:pPr marL="342900" indent="-342900">
              <a:lnSpc>
                <a:spcPct val="107000"/>
              </a:lnSpc>
              <a:buFont typeface="Symbol" panose="05050102010706020507" pitchFamily="18" charset="2"/>
              <a:buChar char=""/>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Archiving Student Sustainability Initiatives at Denison Library</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80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B803-2A77-47C1-9E38-BF0B15BB7F27}"/>
              </a:ext>
            </a:extLst>
          </p:cNvPr>
          <p:cNvSpPr>
            <a:spLocks noGrp="1"/>
          </p:cNvSpPr>
          <p:nvPr>
            <p:ph type="title"/>
          </p:nvPr>
        </p:nvSpPr>
        <p:spPr/>
        <p:txBody>
          <a:bodyPr/>
          <a:lstStyle/>
          <a:p>
            <a:r>
              <a:rPr lang="en-US" dirty="0"/>
              <a:t>Updates on Solar</a:t>
            </a:r>
          </a:p>
        </p:txBody>
      </p:sp>
    </p:spTree>
    <p:extLst>
      <p:ext uri="{BB962C8B-B14F-4D97-AF65-F5344CB8AC3E}">
        <p14:creationId xmlns:p14="http://schemas.microsoft.com/office/powerpoint/2010/main" val="996689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B803-2A77-47C1-9E38-BF0B15BB7F27}"/>
              </a:ext>
            </a:extLst>
          </p:cNvPr>
          <p:cNvSpPr>
            <a:spLocks noGrp="1"/>
          </p:cNvSpPr>
          <p:nvPr>
            <p:ph type="title"/>
          </p:nvPr>
        </p:nvSpPr>
        <p:spPr/>
        <p:txBody>
          <a:bodyPr/>
          <a:lstStyle/>
          <a:p>
            <a:r>
              <a:rPr lang="en-US" dirty="0"/>
              <a:t>Funding Updates</a:t>
            </a:r>
          </a:p>
        </p:txBody>
      </p:sp>
    </p:spTree>
    <p:extLst>
      <p:ext uri="{BB962C8B-B14F-4D97-AF65-F5344CB8AC3E}">
        <p14:creationId xmlns:p14="http://schemas.microsoft.com/office/powerpoint/2010/main" val="42913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8079" y="685800"/>
            <a:ext cx="10817862" cy="443711"/>
          </a:xfrm>
          <a:prstGeom prst="rect">
            <a:avLst/>
          </a:prstGeom>
        </p:spPr>
        <p:txBody>
          <a:bodyPr vert="horz" wrap="square" lIns="0" tIns="12700" rIns="0" bIns="0" rtlCol="0" anchor="t">
            <a:spAutoFit/>
          </a:bodyPr>
          <a:lstStyle/>
          <a:p>
            <a:pPr marL="12700">
              <a:spcBef>
                <a:spcPts val="100"/>
              </a:spcBef>
            </a:pPr>
            <a:r>
              <a:rPr lang="en-US" sz="2800" dirty="0">
                <a:solidFill>
                  <a:schemeClr val="bg1"/>
                </a:solidFill>
              </a:rPr>
              <a:t>Funding Pursuits In Progress</a:t>
            </a:r>
          </a:p>
        </p:txBody>
      </p:sp>
      <p:sp>
        <p:nvSpPr>
          <p:cNvPr id="5" name="object 5"/>
          <p:cNvSpPr txBox="1">
            <a:spLocks noGrp="1"/>
          </p:cNvSpPr>
          <p:nvPr>
            <p:ph type="sldNum" sz="quarter" idx="7"/>
          </p:nvPr>
        </p:nvSpPr>
        <p:spPr>
          <a:xfrm>
            <a:off x="10737909" y="5714665"/>
            <a:ext cx="741356" cy="603369"/>
          </a:xfrm>
          <a:prstGeom prst="rect">
            <a:avLst/>
          </a:prstGeom>
        </p:spPr>
        <p:txBody>
          <a:bodyPr vert="horz" wrap="square" lIns="0" tIns="48894" rIns="0" bIns="0" rtlCol="0">
            <a:spAutoFit/>
          </a:bodyPr>
          <a:lstStyle/>
          <a:p>
            <a:pPr marL="38100">
              <a:lnSpc>
                <a:spcPct val="100000"/>
              </a:lnSpc>
              <a:spcBef>
                <a:spcPts val="384"/>
              </a:spcBef>
            </a:pPr>
            <a:fld id="{81D60167-4931-47E6-BA6A-407CBD079E47}" type="slidenum">
              <a:rPr dirty="0"/>
              <a:t>9</a:t>
            </a:fld>
            <a:endParaRPr dirty="0"/>
          </a:p>
        </p:txBody>
      </p:sp>
      <p:sp>
        <p:nvSpPr>
          <p:cNvPr id="6" name="TextBox 5">
            <a:extLst>
              <a:ext uri="{FF2B5EF4-FFF2-40B4-BE49-F238E27FC236}">
                <a16:creationId xmlns:a16="http://schemas.microsoft.com/office/drawing/2014/main" id="{1F0C5502-8CC6-4CDD-B7FF-7B8733B64D6E}"/>
              </a:ext>
            </a:extLst>
          </p:cNvPr>
          <p:cNvSpPr txBox="1"/>
          <p:nvPr/>
        </p:nvSpPr>
        <p:spPr>
          <a:xfrm>
            <a:off x="778078" y="1458233"/>
            <a:ext cx="9813721" cy="4727769"/>
          </a:xfrm>
          <a:prstGeom prst="rect">
            <a:avLst/>
          </a:prstGeom>
          <a:noFill/>
        </p:spPr>
        <p:txBody>
          <a:bodyPr wrap="square">
            <a:spAutoFit/>
          </a:bodyPr>
          <a:lstStyle/>
          <a:p>
            <a:pPr marR="0" lvl="0">
              <a:lnSpc>
                <a:spcPct val="107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PBAC Request pending</a:t>
            </a:r>
          </a:p>
          <a:p>
            <a:pPr marL="800100" lvl="1" indent="-342900">
              <a:lnSpc>
                <a:spcPct val="107000"/>
              </a:lnSpc>
              <a:buFont typeface="Symbol" panose="05050102010706020507" pitchFamily="18" charset="2"/>
              <a:buChar char=""/>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$2,500 for Second Nature dues + $10,000 for student initiatives </a:t>
            </a: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Operating Budget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Requests to SAS</a:t>
            </a:r>
          </a:p>
          <a:p>
            <a:pPr marL="800100" lvl="1" indent="-342900">
              <a:lnSpc>
                <a:spcPct val="107000"/>
              </a:lnSpc>
              <a:buFont typeface="Symbol" panose="05050102010706020507" pitchFamily="18" charset="2"/>
              <a:buChar char=""/>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BA/SAS Match: Up to $3,000</a:t>
            </a:r>
          </a:p>
          <a:p>
            <a:pPr marL="1257300" lvl="2" indent="-342900">
              <a:lnSpc>
                <a:spcPct val="107000"/>
              </a:lnSpc>
              <a:buFont typeface="Symbol" panose="05050102010706020507" pitchFamily="18" charset="2"/>
              <a:buChar char=""/>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a. Business Affairs has agreed to match SAS contributions up to $3,000. These contributions will go towards the Sustainability &amp; Innovation Fund, which directly funds programs such as the Scripps Student Garden. </a:t>
            </a:r>
          </a:p>
          <a:p>
            <a:pPr lvl="2">
              <a:lnSpc>
                <a:spcPct val="107000"/>
              </a:lnSpc>
            </a:pP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Additional sustainability funding: $2,500 </a:t>
            </a: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buFont typeface="Symbol" panose="05050102010706020507" pitchFamily="18" charset="2"/>
              <a:buChar char=""/>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 To support programs such as: Sustainability Fair, Scripps </a:t>
            </a:r>
            <a:r>
              <a:rPr lang="en-US" sz="20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Scrapps</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food waste/composting, and others.</a:t>
            </a:r>
          </a:p>
          <a:p>
            <a:pPr marL="342900" indent="-342900">
              <a:lnSpc>
                <a:spcPct val="107000"/>
              </a:lnSpc>
              <a:buFont typeface="Symbol" panose="05050102010706020507" pitchFamily="18" charset="2"/>
              <a:buChar cha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2568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Widescreen</PresentationFormat>
  <Paragraphs>100</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Agenda</vt:lpstr>
      <vt:lpstr>Sustainability Fair</vt:lpstr>
      <vt:lpstr>Sustainability Fair</vt:lpstr>
      <vt:lpstr>Intern Projects</vt:lpstr>
      <vt:lpstr>Intern Projects</vt:lpstr>
      <vt:lpstr>Updates on Solar</vt:lpstr>
      <vt:lpstr>Funding Updates</vt:lpstr>
      <vt:lpstr>Funding Pursuits In Progress</vt:lpstr>
      <vt:lpstr>Other Items</vt:lpstr>
      <vt:lpstr>Other Items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76</cp:revision>
  <dcterms:created xsi:type="dcterms:W3CDTF">2012-08-24T00:53:15Z</dcterms:created>
  <dcterms:modified xsi:type="dcterms:W3CDTF">2022-02-28T18:42:21Z</dcterms:modified>
</cp:coreProperties>
</file>