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74" r:id="rId4"/>
    <p:sldId id="275" r:id="rId5"/>
    <p:sldId id="276" r:id="rId6"/>
    <p:sldId id="268" r:id="rId7"/>
    <p:sldId id="279" r:id="rId8"/>
    <p:sldId id="280"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C87DF-C649-46FD-B734-1A65030E883B}" type="datetimeFigureOut">
              <a:rPr lang="en-US" smtClean="0"/>
              <a:t>12/10/2021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B1814-43E2-4444-B4D5-166C60F13E22}" type="slidenum">
              <a:rPr lang="en-US" smtClean="0"/>
              <a:t>‹#›</a:t>
            </a:fld>
            <a:endParaRPr lang="en-US"/>
          </a:p>
        </p:txBody>
      </p:sp>
    </p:spTree>
    <p:extLst>
      <p:ext uri="{BB962C8B-B14F-4D97-AF65-F5344CB8AC3E}">
        <p14:creationId xmlns:p14="http://schemas.microsoft.com/office/powerpoint/2010/main" val="3862448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7</a:t>
            </a:fld>
            <a:endParaRPr lang="en-US"/>
          </a:p>
        </p:txBody>
      </p:sp>
    </p:spTree>
    <p:extLst>
      <p:ext uri="{BB962C8B-B14F-4D97-AF65-F5344CB8AC3E}">
        <p14:creationId xmlns:p14="http://schemas.microsoft.com/office/powerpoint/2010/main" val="308339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8</a:t>
            </a:fld>
            <a:endParaRPr lang="en-US"/>
          </a:p>
        </p:txBody>
      </p:sp>
    </p:spTree>
    <p:extLst>
      <p:ext uri="{BB962C8B-B14F-4D97-AF65-F5344CB8AC3E}">
        <p14:creationId xmlns:p14="http://schemas.microsoft.com/office/powerpoint/2010/main" val="207593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9</a:t>
            </a:fld>
            <a:endParaRPr lang="en-US"/>
          </a:p>
        </p:txBody>
      </p:sp>
    </p:spTree>
    <p:extLst>
      <p:ext uri="{BB962C8B-B14F-4D97-AF65-F5344CB8AC3E}">
        <p14:creationId xmlns:p14="http://schemas.microsoft.com/office/powerpoint/2010/main" val="320842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12/10/2021</a:t>
            </a:fld>
            <a:endParaRPr lang="en-US"/>
          </a:p>
        </p:txBody>
      </p:sp>
      <p:sp>
        <p:nvSpPr>
          <p:cNvPr id="5" name="Holder 5"/>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87095" y="1905000"/>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12/10/2021</a:t>
            </a:fld>
            <a:endParaRPr lang="en-US"/>
          </a:p>
        </p:txBody>
      </p:sp>
      <p:sp>
        <p:nvSpPr>
          <p:cNvPr id="6" name="Holder 6"/>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59663" y="4602479"/>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12/10/2021</a:t>
            </a:fld>
            <a:endParaRPr lang="en-US"/>
          </a:p>
        </p:txBody>
      </p:sp>
      <p:sp>
        <p:nvSpPr>
          <p:cNvPr id="4" name="Holder 4"/>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5"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6" cstate="print"/>
          <a:stretch>
            <a:fillRect/>
          </a:stretch>
        </p:blipFill>
        <p:spPr>
          <a:xfrm>
            <a:off x="7330440" y="6161532"/>
            <a:ext cx="3032759" cy="234695"/>
          </a:xfrm>
          <a:prstGeom prst="rect">
            <a:avLst/>
          </a:prstGeom>
        </p:spPr>
      </p:pic>
      <p:sp>
        <p:nvSpPr>
          <p:cNvPr id="2" name="Holder 2"/>
          <p:cNvSpPr>
            <a:spLocks noGrp="1"/>
          </p:cNvSpPr>
          <p:nvPr>
            <p:ph type="title"/>
          </p:nvPr>
        </p:nvSpPr>
        <p:spPr>
          <a:xfrm>
            <a:off x="797214" y="2559811"/>
            <a:ext cx="10597570" cy="1488439"/>
          </a:xfrm>
          <a:prstGeom prst="rect">
            <a:avLst/>
          </a:prstGeom>
        </p:spPr>
        <p:txBody>
          <a:bodyPr wrap="square" lIns="0" tIns="0" rIns="0" bIns="0">
            <a:spAutoFit/>
          </a:bodyPr>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07392" y="6179395"/>
            <a:ext cx="1016000" cy="208914"/>
          </a:xfrm>
          <a:prstGeom prst="rect">
            <a:avLst/>
          </a:prstGeom>
        </p:spPr>
        <p:txBody>
          <a:bodyPr wrap="square" lIns="0" tIns="0" rIns="0" bIns="0">
            <a:spAutoFit/>
          </a:bodyPr>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12/10/2021</a:t>
            </a:fld>
            <a:endParaRPr lang="en-US"/>
          </a:p>
        </p:txBody>
      </p:sp>
      <p:sp>
        <p:nvSpPr>
          <p:cNvPr id="6" name="Holder 6"/>
          <p:cNvSpPr>
            <a:spLocks noGrp="1"/>
          </p:cNvSpPr>
          <p:nvPr>
            <p:ph type="sldNum" sz="quarter" idx="7"/>
          </p:nvPr>
        </p:nvSpPr>
        <p:spPr>
          <a:xfrm>
            <a:off x="11126839" y="5714665"/>
            <a:ext cx="352425" cy="633729"/>
          </a:xfrm>
          <a:prstGeom prst="rect">
            <a:avLst/>
          </a:prstGeom>
        </p:spPr>
        <p:txBody>
          <a:bodyPr wrap="square" lIns="0" tIns="0" rIns="0" bIns="0">
            <a:spAutoFit/>
          </a:bodyPr>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2074" y="928097"/>
            <a:ext cx="9146707" cy="751488"/>
          </a:xfrm>
          <a:prstGeom prst="rect">
            <a:avLst/>
          </a:prstGeom>
        </p:spPr>
        <p:txBody>
          <a:bodyPr vert="horz" wrap="square" lIns="0" tIns="12700" rIns="0" bIns="0" rtlCol="0" anchor="t">
            <a:spAutoFit/>
          </a:bodyPr>
          <a:lstStyle/>
          <a:p>
            <a:pPr marL="12700">
              <a:spcBef>
                <a:spcPts val="100"/>
              </a:spcBef>
            </a:pPr>
            <a:r>
              <a:rPr lang="en-US" sz="4800" b="1" spc="495" dirty="0">
                <a:solidFill>
                  <a:srgbClr val="FFFFFF"/>
                </a:solidFill>
                <a:latin typeface="Century Gothic"/>
                <a:cs typeface="Century Gothic"/>
              </a:rPr>
              <a:t>Sustainability Committee</a:t>
            </a:r>
            <a:endParaRPr sz="4800" dirty="0">
              <a:latin typeface="Century Gothic"/>
              <a:cs typeface="Century Gothic"/>
            </a:endParaRPr>
          </a:p>
        </p:txBody>
      </p:sp>
      <p:sp>
        <p:nvSpPr>
          <p:cNvPr id="8" name="TextBox 7">
            <a:extLst>
              <a:ext uri="{FF2B5EF4-FFF2-40B4-BE49-F238E27FC236}">
                <a16:creationId xmlns:a16="http://schemas.microsoft.com/office/drawing/2014/main" id="{642D1607-3E20-43BE-9D25-3D495834FD8F}"/>
              </a:ext>
            </a:extLst>
          </p:cNvPr>
          <p:cNvSpPr txBox="1"/>
          <p:nvPr/>
        </p:nvSpPr>
        <p:spPr>
          <a:xfrm>
            <a:off x="792074" y="2590800"/>
            <a:ext cx="10003882" cy="1779974"/>
          </a:xfrm>
          <a:prstGeom prst="rect">
            <a:avLst/>
          </a:prstGeom>
          <a:noFill/>
        </p:spPr>
        <p:txBody>
          <a:bodyPr wrap="square" lIns="91440" tIns="45720" rIns="91440" bIns="45720" anchor="t">
            <a:spAutoFit/>
          </a:bodyPr>
          <a:lstStyle/>
          <a:p>
            <a:pPr marL="12700">
              <a:lnSpc>
                <a:spcPct val="100000"/>
              </a:lnSpc>
              <a:spcBef>
                <a:spcPts val="100"/>
              </a:spcBef>
            </a:pPr>
            <a:r>
              <a:rPr lang="en-US" sz="1800" i="1" spc="-55" dirty="0">
                <a:solidFill>
                  <a:srgbClr val="FFFFFF"/>
                </a:solidFill>
                <a:latin typeface="Trebuchet MS"/>
                <a:cs typeface="Trebuchet MS"/>
              </a:rPr>
              <a:t>Scripps promotes awareness of </a:t>
            </a:r>
            <a:r>
              <a:rPr lang="en-US" i="1" spc="-55" dirty="0">
                <a:solidFill>
                  <a:srgbClr val="FFFFFF"/>
                </a:solidFill>
                <a:latin typeface="Trebuchet MS"/>
                <a:cs typeface="Trebuchet MS"/>
              </a:rPr>
              <a:t>our</a:t>
            </a:r>
            <a:r>
              <a:rPr lang="en-US" sz="1800" i="1" spc="-55" dirty="0">
                <a:solidFill>
                  <a:srgbClr val="FFFFFF"/>
                </a:solidFill>
                <a:latin typeface="Trebuchet MS"/>
                <a:cs typeface="Trebuchet MS"/>
              </a:rPr>
              <a:t> roles and responsibilities for human rights and the sustainability of life on this planet.</a:t>
            </a:r>
          </a:p>
          <a:p>
            <a:pPr marL="12700">
              <a:lnSpc>
                <a:spcPct val="100000"/>
              </a:lnSpc>
              <a:spcBef>
                <a:spcPts val="100"/>
              </a:spcBef>
            </a:pPr>
            <a:endParaRPr lang="en-US" sz="1800" i="1" spc="-55" dirty="0">
              <a:solidFill>
                <a:srgbClr val="FFFFFF"/>
              </a:solidFill>
              <a:latin typeface="Trebuchet MS"/>
              <a:cs typeface="Trebuchet MS"/>
            </a:endParaRPr>
          </a:p>
          <a:p>
            <a:pPr marL="12700">
              <a:lnSpc>
                <a:spcPct val="100000"/>
              </a:lnSpc>
              <a:spcBef>
                <a:spcPts val="100"/>
              </a:spcBef>
            </a:pPr>
            <a:r>
              <a:rPr lang="en-US" sz="1800" i="1" spc="-55" dirty="0">
                <a:solidFill>
                  <a:srgbClr val="FFFFFF"/>
                </a:solidFill>
                <a:latin typeface="Trebuchet MS"/>
                <a:cs typeface="Trebuchet MS"/>
              </a:rPr>
              <a:t>The Committee shall seek to educate and encourage students, faculty and staff to advocate for the behavioral and social changes necessary to improve the environmental health of our community and our world.</a:t>
            </a:r>
          </a:p>
        </p:txBody>
      </p:sp>
    </p:spTree>
    <p:extLst>
      <p:ext uri="{BB962C8B-B14F-4D97-AF65-F5344CB8AC3E}">
        <p14:creationId xmlns:p14="http://schemas.microsoft.com/office/powerpoint/2010/main" val="415594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5096"/>
            </a:srgbClr>
          </a:solidFill>
        </p:spPr>
        <p:txBody>
          <a:bodyPr wrap="square" lIns="0" tIns="0" rIns="0" bIns="0" rtlCol="0"/>
          <a:lstStyle/>
          <a:p>
            <a:endParaRPr/>
          </a:p>
        </p:txBody>
      </p:sp>
      <p:grpSp>
        <p:nvGrpSpPr>
          <p:cNvPr id="3" name="object 3"/>
          <p:cNvGrpSpPr/>
          <p:nvPr/>
        </p:nvGrpSpPr>
        <p:grpSpPr>
          <a:xfrm>
            <a:off x="360934" y="328929"/>
            <a:ext cx="11470640" cy="6200140"/>
            <a:chOff x="360934" y="328929"/>
            <a:chExt cx="11470640" cy="6200140"/>
          </a:xfrm>
        </p:grpSpPr>
        <p:sp>
          <p:nvSpPr>
            <p:cNvPr id="4" name="object 4"/>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009591"/>
              </a:solidFill>
            </a:ln>
          </p:spPr>
          <p:txBody>
            <a:bodyPr wrap="square" lIns="0" tIns="0" rIns="0" bIns="0" rtlCol="0"/>
            <a:lstStyle/>
            <a:p>
              <a:endParaRPr/>
            </a:p>
          </p:txBody>
        </p:sp>
        <p:sp>
          <p:nvSpPr>
            <p:cNvPr id="5" name="object 5"/>
            <p:cNvSpPr/>
            <p:nvPr/>
          </p:nvSpPr>
          <p:spPr>
            <a:xfrm>
              <a:off x="10748772" y="335279"/>
              <a:ext cx="0" cy="6188710"/>
            </a:xfrm>
            <a:custGeom>
              <a:avLst/>
              <a:gdLst/>
              <a:ahLst/>
              <a:cxnLst/>
              <a:rect l="l" t="t" r="r" b="b"/>
              <a:pathLst>
                <a:path h="6188709">
                  <a:moveTo>
                    <a:pt x="0" y="0"/>
                  </a:moveTo>
                  <a:lnTo>
                    <a:pt x="0" y="6188151"/>
                  </a:lnTo>
                </a:path>
              </a:pathLst>
            </a:custGeom>
            <a:ln w="12700">
              <a:solidFill>
                <a:srgbClr val="009591"/>
              </a:solidFill>
            </a:ln>
          </p:spPr>
          <p:txBody>
            <a:bodyPr wrap="square" lIns="0" tIns="0" rIns="0" bIns="0" rtlCol="0"/>
            <a:lstStyle/>
            <a:p>
              <a:endParaRPr/>
            </a:p>
          </p:txBody>
        </p:sp>
        <p:sp>
          <p:nvSpPr>
            <p:cNvPr id="6" name="object 6"/>
            <p:cNvSpPr/>
            <p:nvPr/>
          </p:nvSpPr>
          <p:spPr>
            <a:xfrm>
              <a:off x="373380" y="6047232"/>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pic>
          <p:nvPicPr>
            <p:cNvPr id="7" name="object 7"/>
            <p:cNvPicPr/>
            <p:nvPr/>
          </p:nvPicPr>
          <p:blipFill>
            <a:blip r:embed="rId2" cstate="print"/>
            <a:stretch>
              <a:fillRect/>
            </a:stretch>
          </p:blipFill>
          <p:spPr>
            <a:xfrm>
              <a:off x="7290816" y="6153912"/>
              <a:ext cx="3038843" cy="234695"/>
            </a:xfrm>
            <a:prstGeom prst="rect">
              <a:avLst/>
            </a:prstGeom>
          </p:spPr>
        </p:pic>
        <p:sp>
          <p:nvSpPr>
            <p:cNvPr id="8" name="object 8"/>
            <p:cNvSpPr/>
            <p:nvPr/>
          </p:nvSpPr>
          <p:spPr>
            <a:xfrm>
              <a:off x="387096" y="1904999"/>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grpSp>
      <p:sp>
        <p:nvSpPr>
          <p:cNvPr id="9" name="object 9"/>
          <p:cNvSpPr txBox="1">
            <a:spLocks noGrp="1"/>
          </p:cNvSpPr>
          <p:nvPr>
            <p:ph type="title"/>
          </p:nvPr>
        </p:nvSpPr>
        <p:spPr>
          <a:xfrm>
            <a:off x="916938" y="725942"/>
            <a:ext cx="4068445" cy="756920"/>
          </a:xfrm>
          <a:prstGeom prst="rect">
            <a:avLst/>
          </a:prstGeom>
        </p:spPr>
        <p:txBody>
          <a:bodyPr vert="horz" wrap="square" lIns="0" tIns="12700" rIns="0" bIns="0" rtlCol="0">
            <a:spAutoFit/>
          </a:bodyPr>
          <a:lstStyle/>
          <a:p>
            <a:pPr marL="12700">
              <a:lnSpc>
                <a:spcPct val="100000"/>
              </a:lnSpc>
              <a:spcBef>
                <a:spcPts val="100"/>
              </a:spcBef>
            </a:pPr>
            <a:r>
              <a:rPr lang="en-US" sz="4800" spc="495" dirty="0"/>
              <a:t>Agenda</a:t>
            </a:r>
            <a:endParaRPr sz="4800" dirty="0"/>
          </a:p>
        </p:txBody>
      </p:sp>
      <p:sp>
        <p:nvSpPr>
          <p:cNvPr id="12" name="object 12"/>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2</a:t>
            </a:fld>
            <a:endParaRPr dirty="0">
              <a:solidFill>
                <a:srgbClr val="009591"/>
              </a:solidFill>
            </a:endParaRPr>
          </a:p>
        </p:txBody>
      </p:sp>
      <p:sp>
        <p:nvSpPr>
          <p:cNvPr id="10" name="object 10"/>
          <p:cNvSpPr txBox="1"/>
          <p:nvPr/>
        </p:nvSpPr>
        <p:spPr>
          <a:xfrm>
            <a:off x="916937" y="1938008"/>
            <a:ext cx="9703521" cy="3104055"/>
          </a:xfrm>
          <a:prstGeom prst="rect">
            <a:avLst/>
          </a:prstGeom>
        </p:spPr>
        <p:txBody>
          <a:bodyPr vert="horz" wrap="square" lIns="0" tIns="285115" rIns="0" bIns="0" rtlCol="0" anchor="t">
            <a:spAutoFit/>
          </a:bodyPr>
          <a:lstStyle/>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Review objectives + committee recommendations</a:t>
            </a:r>
          </a:p>
          <a:p>
            <a:pPr marL="685800" marR="43815" lvl="1" indent="-228600">
              <a:spcBef>
                <a:spcPts val="2245"/>
              </a:spcBef>
              <a:buFont typeface="Arial"/>
              <a:buChar char="•"/>
              <a:tabLst>
                <a:tab pos="228600" algn="l"/>
              </a:tabLst>
            </a:pPr>
            <a:r>
              <a:rPr lang="en-US" sz="3200" spc="30" dirty="0">
                <a:solidFill>
                  <a:srgbClr val="009591"/>
                </a:solidFill>
                <a:latin typeface="Trebuchet MS"/>
                <a:cs typeface="Trebuchet MS"/>
              </a:rPr>
              <a:t>Items highlighted – take vote </a:t>
            </a:r>
            <a:endParaRPr sz="3200" dirty="0">
              <a:latin typeface="Trebuchet MS"/>
              <a:cs typeface="Trebuchet MS"/>
            </a:endParaRPr>
          </a:p>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Review Case Statement and Vision</a:t>
            </a:r>
          </a:p>
          <a:p>
            <a:pPr marR="43815">
              <a:lnSpc>
                <a:spcPct val="100000"/>
              </a:lnSpc>
              <a:spcBef>
                <a:spcPts val="2160"/>
              </a:spcBef>
              <a:tabLst>
                <a:tab pos="228600" algn="l"/>
              </a:tabLst>
            </a:pPr>
            <a:endParaRPr sz="3200" dirty="0">
              <a:latin typeface="Trebuchet MS"/>
              <a:cs typeface="Trebuchet MS"/>
            </a:endParaRPr>
          </a:p>
        </p:txBody>
      </p:sp>
      <p:sp>
        <p:nvSpPr>
          <p:cNvPr id="11" name="object 11"/>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M</a:t>
            </a:r>
            <a:r>
              <a:rPr sz="1200" b="1" spc="-35" dirty="0">
                <a:solidFill>
                  <a:srgbClr val="009591"/>
                </a:solidFill>
                <a:latin typeface="Century Gothic"/>
                <a:cs typeface="Century Gothic"/>
              </a:rPr>
              <a:t> </a:t>
            </a:r>
            <a:r>
              <a:rPr sz="1200" b="1" dirty="0">
                <a:solidFill>
                  <a:srgbClr val="009591"/>
                </a:solidFill>
                <a:latin typeface="Century Gothic"/>
                <a:cs typeface="Century Gothic"/>
              </a:rPr>
              <a:t>P</a:t>
            </a:r>
            <a:r>
              <a:rPr sz="1200" b="1" spc="-40" dirty="0">
                <a:solidFill>
                  <a:srgbClr val="009591"/>
                </a:solidFill>
                <a:latin typeface="Century Gothic"/>
                <a:cs typeface="Century Gothic"/>
              </a:rPr>
              <a:t> </a:t>
            </a:r>
            <a:r>
              <a:rPr sz="1200" b="1" dirty="0">
                <a:solidFill>
                  <a:srgbClr val="009591"/>
                </a:solidFill>
                <a:latin typeface="Century Gothic"/>
                <a:cs typeface="Century Gothic"/>
              </a:rPr>
              <a:t>L</a:t>
            </a:r>
            <a:r>
              <a:rPr sz="1200" b="1" spc="-25" dirty="0">
                <a:solidFill>
                  <a:srgbClr val="009591"/>
                </a:solidFill>
                <a:latin typeface="Century Gothic"/>
                <a:cs typeface="Century Gothic"/>
              </a:rPr>
              <a:t> </a:t>
            </a:r>
            <a:r>
              <a:rPr sz="1200" b="1" dirty="0">
                <a:solidFill>
                  <a:srgbClr val="009591"/>
                </a:solidFill>
                <a:latin typeface="Century Gothic"/>
                <a:cs typeface="Century Gothic"/>
              </a:rPr>
              <a:t>A</a:t>
            </a:r>
            <a:r>
              <a:rPr sz="1200" b="1" spc="-130" dirty="0">
                <a:solidFill>
                  <a:srgbClr val="009591"/>
                </a:solidFill>
                <a:latin typeface="Century Gothic"/>
                <a:cs typeface="Century Gothic"/>
              </a:rPr>
              <a:t> </a:t>
            </a: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dirty="0">
                <a:solidFill>
                  <a:srgbClr val="009591"/>
                </a:solidFill>
                <a:latin typeface="Century Gothic"/>
                <a:cs typeface="Century Gothic"/>
              </a:rPr>
              <a:t>E </a:t>
            </a:r>
            <a:r>
              <a:rPr sz="1200" b="1" spc="150" dirty="0">
                <a:solidFill>
                  <a:srgbClr val="009591"/>
                </a:solidFill>
                <a:latin typeface="Century Gothic"/>
                <a:cs typeface="Century Gothic"/>
              </a:rPr>
              <a:t> </a:t>
            </a:r>
            <a:r>
              <a:rPr sz="1200" b="1" dirty="0">
                <a:solidFill>
                  <a:srgbClr val="009591"/>
                </a:solidFill>
                <a:latin typeface="Century Gothic"/>
                <a:cs typeface="Century Gothic"/>
              </a:rPr>
              <a:t>D</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S</a:t>
            </a:r>
            <a:r>
              <a:rPr sz="1200" b="1" spc="-40" dirty="0">
                <a:solidFill>
                  <a:srgbClr val="009591"/>
                </a:solidFill>
                <a:latin typeface="Century Gothic"/>
                <a:cs typeface="Century Gothic"/>
              </a:rPr>
              <a:t> </a:t>
            </a:r>
            <a:r>
              <a:rPr sz="1200" b="1" dirty="0">
                <a:solidFill>
                  <a:srgbClr val="009591"/>
                </a:solidFill>
                <a:latin typeface="Century Gothic"/>
                <a:cs typeface="Century Gothic"/>
              </a:rPr>
              <a:t>I</a:t>
            </a:r>
            <a:r>
              <a:rPr sz="1200" b="1" spc="-30" dirty="0">
                <a:solidFill>
                  <a:srgbClr val="009591"/>
                </a:solidFill>
                <a:latin typeface="Century Gothic"/>
                <a:cs typeface="Century Gothic"/>
              </a:rPr>
              <a:t> </a:t>
            </a:r>
            <a:r>
              <a:rPr sz="1200" b="1" dirty="0">
                <a:solidFill>
                  <a:srgbClr val="009591"/>
                </a:solidFill>
                <a:latin typeface="Century Gothic"/>
                <a:cs typeface="Century Gothic"/>
              </a:rPr>
              <a:t>G</a:t>
            </a:r>
            <a:r>
              <a:rPr sz="1200" b="1" spc="-40" dirty="0">
                <a:solidFill>
                  <a:srgbClr val="009591"/>
                </a:solidFill>
                <a:latin typeface="Century Gothic"/>
                <a:cs typeface="Century Gothic"/>
              </a:rPr>
              <a:t> </a:t>
            </a:r>
            <a:r>
              <a:rPr sz="1200" b="1" dirty="0">
                <a:solidFill>
                  <a:srgbClr val="009591"/>
                </a:solidFill>
                <a:latin typeface="Century Gothic"/>
                <a:cs typeface="Century Gothic"/>
              </a:rPr>
              <a:t>N </a:t>
            </a:r>
            <a:r>
              <a:rPr sz="1200" b="1" spc="155" dirty="0">
                <a:solidFill>
                  <a:srgbClr val="009591"/>
                </a:solidFill>
                <a:latin typeface="Century Gothic"/>
                <a:cs typeface="Century Gothic"/>
              </a:rPr>
              <a:t> </a:t>
            </a:r>
            <a:r>
              <a:rPr sz="1200" b="1" dirty="0">
                <a:solidFill>
                  <a:srgbClr val="009591"/>
                </a:solidFill>
                <a:latin typeface="Century Gothic"/>
                <a:cs typeface="Century Gothic"/>
              </a:rPr>
              <a:t>3</a:t>
            </a:r>
            <a:endParaRPr sz="1200">
              <a:latin typeface="Century Gothic"/>
              <a:cs typeface="Century Gothic"/>
            </a:endParaRPr>
          </a:p>
        </p:txBody>
      </p:sp>
    </p:spTree>
    <p:extLst>
      <p:ext uri="{BB962C8B-B14F-4D97-AF65-F5344CB8AC3E}">
        <p14:creationId xmlns:p14="http://schemas.microsoft.com/office/powerpoint/2010/main" val="26502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19C8A0A-8EEE-4404-A9B3-D08C3F50194C}"/>
              </a:ext>
            </a:extLst>
          </p:cNvPr>
          <p:cNvSpPr/>
          <p:nvPr/>
        </p:nvSpPr>
        <p:spPr>
          <a:xfrm>
            <a:off x="4110606" y="2299777"/>
            <a:ext cx="2374084" cy="16147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FUNDING/</a:t>
            </a:r>
          </a:p>
          <a:p>
            <a:pPr algn="ctr"/>
            <a:r>
              <a:rPr lang="en-US" sz="2000" dirty="0"/>
              <a:t>RESOURCING</a:t>
            </a:r>
          </a:p>
        </p:txBody>
      </p:sp>
      <p:sp>
        <p:nvSpPr>
          <p:cNvPr id="4" name="Oval 3">
            <a:extLst>
              <a:ext uri="{FF2B5EF4-FFF2-40B4-BE49-F238E27FC236}">
                <a16:creationId xmlns:a16="http://schemas.microsoft.com/office/drawing/2014/main" id="{05C12020-8032-4390-B85E-A312C81652B8}"/>
              </a:ext>
            </a:extLst>
          </p:cNvPr>
          <p:cNvSpPr/>
          <p:nvPr/>
        </p:nvSpPr>
        <p:spPr>
          <a:xfrm>
            <a:off x="1862356" y="1247863"/>
            <a:ext cx="2306973" cy="1140903"/>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Proposed: SAS/Business Affairs Match</a:t>
            </a:r>
          </a:p>
        </p:txBody>
      </p:sp>
      <p:sp>
        <p:nvSpPr>
          <p:cNvPr id="5" name="Oval 4">
            <a:extLst>
              <a:ext uri="{FF2B5EF4-FFF2-40B4-BE49-F238E27FC236}">
                <a16:creationId xmlns:a16="http://schemas.microsoft.com/office/drawing/2014/main" id="{EF1355A3-A27A-4A7A-ADF3-06189D837D7C}"/>
              </a:ext>
            </a:extLst>
          </p:cNvPr>
          <p:cNvSpPr/>
          <p:nvPr/>
        </p:nvSpPr>
        <p:spPr>
          <a:xfrm>
            <a:off x="4814930" y="476373"/>
            <a:ext cx="3339520" cy="1352427"/>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Progress: Develop Case Statement for IA (if donor opportunity should arise)</a:t>
            </a:r>
          </a:p>
        </p:txBody>
      </p:sp>
      <p:sp>
        <p:nvSpPr>
          <p:cNvPr id="6" name="Oval 5">
            <a:extLst>
              <a:ext uri="{FF2B5EF4-FFF2-40B4-BE49-F238E27FC236}">
                <a16:creationId xmlns:a16="http://schemas.microsoft.com/office/drawing/2014/main" id="{4E21BD9D-CBC4-4A74-BABE-6689E76699F0}"/>
              </a:ext>
            </a:extLst>
          </p:cNvPr>
          <p:cNvSpPr/>
          <p:nvPr/>
        </p:nvSpPr>
        <p:spPr>
          <a:xfrm>
            <a:off x="507533" y="3546446"/>
            <a:ext cx="3933041" cy="1059110"/>
          </a:xfrm>
          <a:prstGeom prst="ellipse">
            <a:avLst/>
          </a:prstGeom>
          <a:solidFill>
            <a:schemeClr val="accent3">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Propose: Add Sustainability to Donations Dropdown Menu</a:t>
            </a:r>
          </a:p>
        </p:txBody>
      </p:sp>
      <p:sp>
        <p:nvSpPr>
          <p:cNvPr id="7" name="Oval 6">
            <a:extLst>
              <a:ext uri="{FF2B5EF4-FFF2-40B4-BE49-F238E27FC236}">
                <a16:creationId xmlns:a16="http://schemas.microsoft.com/office/drawing/2014/main" id="{1E9FF3C5-C303-4604-AC49-B83CD98F7976}"/>
              </a:ext>
            </a:extLst>
          </p:cNvPr>
          <p:cNvSpPr/>
          <p:nvPr/>
        </p:nvSpPr>
        <p:spPr>
          <a:xfrm>
            <a:off x="7222220" y="2388766"/>
            <a:ext cx="3137484" cy="922789"/>
          </a:xfrm>
          <a:prstGeom prst="ellipse">
            <a:avLst/>
          </a:prstGeom>
          <a:solidFill>
            <a:schemeClr val="accent3">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Propose: Revolve Energy Savings (PV, lighting retrofits)</a:t>
            </a:r>
          </a:p>
        </p:txBody>
      </p:sp>
      <p:sp>
        <p:nvSpPr>
          <p:cNvPr id="8" name="Oval 7">
            <a:extLst>
              <a:ext uri="{FF2B5EF4-FFF2-40B4-BE49-F238E27FC236}">
                <a16:creationId xmlns:a16="http://schemas.microsoft.com/office/drawing/2014/main" id="{DEF68D3A-681E-4E98-B7F8-F525133191EA}"/>
              </a:ext>
            </a:extLst>
          </p:cNvPr>
          <p:cNvSpPr/>
          <p:nvPr/>
        </p:nvSpPr>
        <p:spPr>
          <a:xfrm>
            <a:off x="7113866" y="3914557"/>
            <a:ext cx="3933040" cy="1497349"/>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Planned: collab with Pomona + CMC to apply for Pro Bono Consulting through Second Nature</a:t>
            </a:r>
          </a:p>
        </p:txBody>
      </p:sp>
      <p:sp>
        <p:nvSpPr>
          <p:cNvPr id="9" name="Oval 8">
            <a:extLst>
              <a:ext uri="{FF2B5EF4-FFF2-40B4-BE49-F238E27FC236}">
                <a16:creationId xmlns:a16="http://schemas.microsoft.com/office/drawing/2014/main" id="{3E5CE7B6-241A-4C54-A6A0-0476A4B81391}"/>
              </a:ext>
            </a:extLst>
          </p:cNvPr>
          <p:cNvSpPr/>
          <p:nvPr/>
        </p:nvSpPr>
        <p:spPr>
          <a:xfrm>
            <a:off x="3061982" y="4711322"/>
            <a:ext cx="4051884" cy="1614780"/>
          </a:xfrm>
          <a:prstGeom prst="ellipse">
            <a:avLst/>
          </a:prstGeom>
          <a:solidFill>
            <a:schemeClr val="accent3">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Propose: Fund a summer research intern to help with 2021-22 Annual Report</a:t>
            </a:r>
          </a:p>
        </p:txBody>
      </p:sp>
    </p:spTree>
    <p:extLst>
      <p:ext uri="{BB962C8B-B14F-4D97-AF65-F5344CB8AC3E}">
        <p14:creationId xmlns:p14="http://schemas.microsoft.com/office/powerpoint/2010/main" val="784925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19C8A0A-8EEE-4404-A9B3-D08C3F50194C}"/>
              </a:ext>
            </a:extLst>
          </p:cNvPr>
          <p:cNvSpPr/>
          <p:nvPr/>
        </p:nvSpPr>
        <p:spPr>
          <a:xfrm>
            <a:off x="3271707" y="1649654"/>
            <a:ext cx="2374084" cy="16147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WASTE</a:t>
            </a:r>
          </a:p>
        </p:txBody>
      </p:sp>
      <p:sp>
        <p:nvSpPr>
          <p:cNvPr id="4" name="Oval 3">
            <a:extLst>
              <a:ext uri="{FF2B5EF4-FFF2-40B4-BE49-F238E27FC236}">
                <a16:creationId xmlns:a16="http://schemas.microsoft.com/office/drawing/2014/main" id="{05C12020-8032-4390-B85E-A312C81652B8}"/>
              </a:ext>
            </a:extLst>
          </p:cNvPr>
          <p:cNvSpPr/>
          <p:nvPr/>
        </p:nvSpPr>
        <p:spPr>
          <a:xfrm>
            <a:off x="251670" y="576210"/>
            <a:ext cx="3020037" cy="1352426"/>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Scripps Scrapps: Spring collection, Fall sale</a:t>
            </a:r>
          </a:p>
        </p:txBody>
      </p:sp>
      <p:sp>
        <p:nvSpPr>
          <p:cNvPr id="5" name="Oval 4">
            <a:extLst>
              <a:ext uri="{FF2B5EF4-FFF2-40B4-BE49-F238E27FC236}">
                <a16:creationId xmlns:a16="http://schemas.microsoft.com/office/drawing/2014/main" id="{EF1355A3-A27A-4A7A-ADF3-06189D837D7C}"/>
              </a:ext>
            </a:extLst>
          </p:cNvPr>
          <p:cNvSpPr/>
          <p:nvPr/>
        </p:nvSpPr>
        <p:spPr>
          <a:xfrm>
            <a:off x="3665286" y="213130"/>
            <a:ext cx="4245531" cy="1352427"/>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Progress: Pilot Food Waste Collection at dining hall</a:t>
            </a:r>
          </a:p>
          <a:p>
            <a:pPr algn="ctr"/>
            <a:r>
              <a:rPr lang="en-US" dirty="0"/>
              <a:t>(challenge: limited to 6 bins)</a:t>
            </a:r>
          </a:p>
        </p:txBody>
      </p:sp>
      <p:sp>
        <p:nvSpPr>
          <p:cNvPr id="6" name="Oval 5">
            <a:extLst>
              <a:ext uri="{FF2B5EF4-FFF2-40B4-BE49-F238E27FC236}">
                <a16:creationId xmlns:a16="http://schemas.microsoft.com/office/drawing/2014/main" id="{4E21BD9D-CBC4-4A74-BABE-6689E76699F0}"/>
              </a:ext>
            </a:extLst>
          </p:cNvPr>
          <p:cNvSpPr/>
          <p:nvPr/>
        </p:nvSpPr>
        <p:spPr>
          <a:xfrm>
            <a:off x="367018" y="2867724"/>
            <a:ext cx="3359791" cy="1352426"/>
          </a:xfrm>
          <a:prstGeom prst="ellipse">
            <a:avLst/>
          </a:prstGeom>
          <a:solidFill>
            <a:schemeClr val="accent3">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Discuss: Campus Waste Audit (why, what it involves, when to do it)</a:t>
            </a:r>
          </a:p>
        </p:txBody>
      </p:sp>
      <p:sp>
        <p:nvSpPr>
          <p:cNvPr id="8" name="Oval 7">
            <a:extLst>
              <a:ext uri="{FF2B5EF4-FFF2-40B4-BE49-F238E27FC236}">
                <a16:creationId xmlns:a16="http://schemas.microsoft.com/office/drawing/2014/main" id="{DEF68D3A-681E-4E98-B7F8-F525133191EA}"/>
              </a:ext>
            </a:extLst>
          </p:cNvPr>
          <p:cNvSpPr/>
          <p:nvPr/>
        </p:nvSpPr>
        <p:spPr>
          <a:xfrm>
            <a:off x="3006753" y="4203522"/>
            <a:ext cx="2513901" cy="836715"/>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e-waste (Cheryl)</a:t>
            </a:r>
          </a:p>
        </p:txBody>
      </p:sp>
      <p:pic>
        <p:nvPicPr>
          <p:cNvPr id="1026" name="Picture 2">
            <a:extLst>
              <a:ext uri="{FF2B5EF4-FFF2-40B4-BE49-F238E27FC236}">
                <a16:creationId xmlns:a16="http://schemas.microsoft.com/office/drawing/2014/main" id="{5C400012-45B8-4A8B-828F-BD02DC2CF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0681" y="2457044"/>
            <a:ext cx="6259581" cy="4187826"/>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a:extLst>
              <a:ext uri="{FF2B5EF4-FFF2-40B4-BE49-F238E27FC236}">
                <a16:creationId xmlns:a16="http://schemas.microsoft.com/office/drawing/2014/main" id="{000E4AE8-0E50-45FB-B721-2701B54610A0}"/>
              </a:ext>
            </a:extLst>
          </p:cNvPr>
          <p:cNvSpPr/>
          <p:nvPr/>
        </p:nvSpPr>
        <p:spPr>
          <a:xfrm>
            <a:off x="575344" y="5019862"/>
            <a:ext cx="2981588" cy="1036989"/>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reusable service ware at dining hall </a:t>
            </a:r>
          </a:p>
        </p:txBody>
      </p:sp>
    </p:spTree>
    <p:extLst>
      <p:ext uri="{BB962C8B-B14F-4D97-AF65-F5344CB8AC3E}">
        <p14:creationId xmlns:p14="http://schemas.microsoft.com/office/powerpoint/2010/main" val="400820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19C8A0A-8EEE-4404-A9B3-D08C3F50194C}"/>
              </a:ext>
            </a:extLst>
          </p:cNvPr>
          <p:cNvSpPr/>
          <p:nvPr/>
        </p:nvSpPr>
        <p:spPr>
          <a:xfrm>
            <a:off x="3842156" y="2299776"/>
            <a:ext cx="3137484" cy="164304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EVENTS, OUTREACH + COMMUNICATIONS</a:t>
            </a:r>
          </a:p>
        </p:txBody>
      </p:sp>
      <p:sp>
        <p:nvSpPr>
          <p:cNvPr id="4" name="Oval 3">
            <a:extLst>
              <a:ext uri="{FF2B5EF4-FFF2-40B4-BE49-F238E27FC236}">
                <a16:creationId xmlns:a16="http://schemas.microsoft.com/office/drawing/2014/main" id="{05C12020-8032-4390-B85E-A312C81652B8}"/>
              </a:ext>
            </a:extLst>
          </p:cNvPr>
          <p:cNvSpPr/>
          <p:nvPr/>
        </p:nvSpPr>
        <p:spPr>
          <a:xfrm>
            <a:off x="497748" y="1247864"/>
            <a:ext cx="3671582" cy="130239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Progress: Scripps Presents talk or series on food + sustainability</a:t>
            </a:r>
          </a:p>
        </p:txBody>
      </p:sp>
      <p:sp>
        <p:nvSpPr>
          <p:cNvPr id="5" name="Oval 4">
            <a:extLst>
              <a:ext uri="{FF2B5EF4-FFF2-40B4-BE49-F238E27FC236}">
                <a16:creationId xmlns:a16="http://schemas.microsoft.com/office/drawing/2014/main" id="{EF1355A3-A27A-4A7A-ADF3-06189D837D7C}"/>
              </a:ext>
            </a:extLst>
          </p:cNvPr>
          <p:cNvSpPr/>
          <p:nvPr/>
        </p:nvSpPr>
        <p:spPr>
          <a:xfrm>
            <a:off x="4294812" y="580784"/>
            <a:ext cx="5344138" cy="121446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Discuss: Energize Colleges Workshop</a:t>
            </a:r>
          </a:p>
          <a:p>
            <a:pPr algn="ctr"/>
            <a:r>
              <a:rPr lang="en-US" dirty="0"/>
              <a:t>How can we generate interest?</a:t>
            </a:r>
          </a:p>
        </p:txBody>
      </p:sp>
      <p:sp>
        <p:nvSpPr>
          <p:cNvPr id="9" name="Oval 8">
            <a:extLst>
              <a:ext uri="{FF2B5EF4-FFF2-40B4-BE49-F238E27FC236}">
                <a16:creationId xmlns:a16="http://schemas.microsoft.com/office/drawing/2014/main" id="{844DB82F-A27D-4C0F-92C1-3E55325BD8D3}"/>
              </a:ext>
            </a:extLst>
          </p:cNvPr>
          <p:cNvSpPr/>
          <p:nvPr/>
        </p:nvSpPr>
        <p:spPr>
          <a:xfrm>
            <a:off x="7475637" y="2445086"/>
            <a:ext cx="4218616" cy="1643049"/>
          </a:xfrm>
          <a:prstGeom prst="ellipse">
            <a:avLst/>
          </a:prstGeom>
          <a:solidFill>
            <a:schemeClr val="accent3">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Proposal: Develop a Green Office/Green Events Certification program for staff </a:t>
            </a:r>
          </a:p>
        </p:txBody>
      </p:sp>
      <p:sp>
        <p:nvSpPr>
          <p:cNvPr id="11" name="Oval 10">
            <a:extLst>
              <a:ext uri="{FF2B5EF4-FFF2-40B4-BE49-F238E27FC236}">
                <a16:creationId xmlns:a16="http://schemas.microsoft.com/office/drawing/2014/main" id="{6F10371C-99FA-45B0-A019-034C15A13DD3}"/>
              </a:ext>
            </a:extLst>
          </p:cNvPr>
          <p:cNvSpPr/>
          <p:nvPr/>
        </p:nvSpPr>
        <p:spPr>
          <a:xfrm>
            <a:off x="583035" y="3796161"/>
            <a:ext cx="4218616" cy="1643049"/>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Add our LEED </a:t>
            </a:r>
            <a:r>
              <a:rPr lang="en-US" dirty="0" err="1"/>
              <a:t>Schow</a:t>
            </a:r>
            <a:r>
              <a:rPr lang="en-US" dirty="0"/>
              <a:t> Hall to City of Claremont's page - revisit upcoming 5-year anniversary</a:t>
            </a:r>
          </a:p>
        </p:txBody>
      </p:sp>
    </p:spTree>
    <p:extLst>
      <p:ext uri="{BB962C8B-B14F-4D97-AF65-F5344CB8AC3E}">
        <p14:creationId xmlns:p14="http://schemas.microsoft.com/office/powerpoint/2010/main" val="389858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2192000" cy="6858000"/>
            <a:chOff x="0" y="0"/>
            <a:chExt cx="12192000" cy="6858000"/>
          </a:xfrm>
        </p:grpSpPr>
        <p:pic>
          <p:nvPicPr>
            <p:cNvPr id="3" name="object 3"/>
            <p:cNvPicPr/>
            <p:nvPr/>
          </p:nvPicPr>
          <p:blipFill>
            <a:blip r:embed="rId2" cstate="print"/>
            <a:stretch>
              <a:fillRect/>
            </a:stretch>
          </p:blipFill>
          <p:spPr>
            <a:xfrm>
              <a:off x="0" y="0"/>
              <a:ext cx="12192000" cy="6858000"/>
            </a:xfrm>
            <a:prstGeom prst="rect">
              <a:avLst/>
            </a:prstGeom>
          </p:spPr>
        </p:pic>
        <p:sp>
          <p:nvSpPr>
            <p:cNvPr id="4" name="object 4"/>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5" name="object 5"/>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6" name="object 6"/>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7" name="object 7"/>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8" name="object 8"/>
            <p:cNvPicPr/>
            <p:nvPr/>
          </p:nvPicPr>
          <p:blipFill>
            <a:blip r:embed="rId3" cstate="print"/>
            <a:stretch>
              <a:fillRect/>
            </a:stretch>
          </p:blipFill>
          <p:spPr>
            <a:xfrm>
              <a:off x="7330440" y="6161532"/>
              <a:ext cx="3032759" cy="234695"/>
            </a:xfrm>
            <a:prstGeom prst="rect">
              <a:avLst/>
            </a:prstGeom>
          </p:spPr>
        </p:pic>
      </p:grpSp>
      <p:sp>
        <p:nvSpPr>
          <p:cNvPr id="9" name="object 9"/>
          <p:cNvSpPr txBox="1">
            <a:spLocks noGrp="1"/>
          </p:cNvSpPr>
          <p:nvPr>
            <p:ph type="title"/>
          </p:nvPr>
        </p:nvSpPr>
        <p:spPr>
          <a:xfrm>
            <a:off x="1017535" y="2989493"/>
            <a:ext cx="8654781" cy="1367041"/>
          </a:xfrm>
          <a:prstGeom prst="rect">
            <a:avLst/>
          </a:prstGeom>
        </p:spPr>
        <p:txBody>
          <a:bodyPr vert="horz" wrap="square" lIns="0" tIns="12700" rIns="0" bIns="0" rtlCol="0" anchor="t">
            <a:spAutoFit/>
          </a:bodyPr>
          <a:lstStyle/>
          <a:p>
            <a:pPr marL="12700">
              <a:lnSpc>
                <a:spcPct val="100000"/>
              </a:lnSpc>
              <a:spcBef>
                <a:spcPts val="100"/>
              </a:spcBef>
            </a:pPr>
            <a:r>
              <a:rPr lang="en-US" sz="4400" spc="150" dirty="0">
                <a:solidFill>
                  <a:srgbClr val="FFFFFF"/>
                </a:solidFill>
              </a:rPr>
              <a:t>Vision Statement:</a:t>
            </a:r>
            <a:br>
              <a:rPr lang="en-US" sz="4400" spc="150" dirty="0">
                <a:solidFill>
                  <a:srgbClr val="FFFFFF"/>
                </a:solidFill>
              </a:rPr>
            </a:br>
            <a:r>
              <a:rPr lang="en-US" sz="4400" spc="150" dirty="0">
                <a:solidFill>
                  <a:srgbClr val="FFFFFF"/>
                </a:solidFill>
              </a:rPr>
              <a:t>Academics and Engagement</a:t>
            </a:r>
            <a:endParaRPr sz="4400" dirty="0"/>
          </a:p>
        </p:txBody>
      </p:sp>
      <p:sp>
        <p:nvSpPr>
          <p:cNvPr id="11" name="object 11"/>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6</a:t>
            </a:fld>
            <a:endParaRPr dirty="0">
              <a:solidFill>
                <a:srgbClr val="009591"/>
              </a:solidFill>
            </a:endParaRPr>
          </a:p>
        </p:txBody>
      </p:sp>
      <p:sp>
        <p:nvSpPr>
          <p:cNvPr id="12" name="object 12"/>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10" name="object 10"/>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M</a:t>
            </a:r>
            <a:r>
              <a:rPr sz="1200" b="1" spc="-35" dirty="0">
                <a:solidFill>
                  <a:srgbClr val="FFFFFF"/>
                </a:solidFill>
                <a:latin typeface="Century Gothic"/>
                <a:cs typeface="Century Gothic"/>
              </a:rPr>
              <a:t> </a:t>
            </a:r>
            <a:r>
              <a:rPr sz="1200" b="1" dirty="0">
                <a:solidFill>
                  <a:srgbClr val="FFFFFF"/>
                </a:solidFill>
                <a:latin typeface="Century Gothic"/>
                <a:cs typeface="Century Gothic"/>
              </a:rPr>
              <a:t>P</a:t>
            </a:r>
            <a:r>
              <a:rPr sz="1200" b="1" spc="-40" dirty="0">
                <a:solidFill>
                  <a:srgbClr val="FFFFFF"/>
                </a:solidFill>
                <a:latin typeface="Century Gothic"/>
                <a:cs typeface="Century Gothic"/>
              </a:rPr>
              <a:t> </a:t>
            </a:r>
            <a:r>
              <a:rPr sz="1200" b="1" dirty="0">
                <a:solidFill>
                  <a:srgbClr val="FFFFFF"/>
                </a:solidFill>
                <a:latin typeface="Century Gothic"/>
                <a:cs typeface="Century Gothic"/>
              </a:rPr>
              <a:t>L</a:t>
            </a:r>
            <a:r>
              <a:rPr sz="1200" b="1" spc="-25" dirty="0">
                <a:solidFill>
                  <a:srgbClr val="FFFFFF"/>
                </a:solidFill>
                <a:latin typeface="Century Gothic"/>
                <a:cs typeface="Century Gothic"/>
              </a:rPr>
              <a:t> </a:t>
            </a:r>
            <a:r>
              <a:rPr sz="1200" b="1" dirty="0">
                <a:solidFill>
                  <a:srgbClr val="FFFFFF"/>
                </a:solidFill>
                <a:latin typeface="Century Gothic"/>
                <a:cs typeface="Century Gothic"/>
              </a:rPr>
              <a:t>A</a:t>
            </a:r>
            <a:r>
              <a:rPr sz="1200" b="1" spc="-130" dirty="0">
                <a:solidFill>
                  <a:srgbClr val="FFFFFF"/>
                </a:solidFill>
                <a:latin typeface="Century Gothic"/>
                <a:cs typeface="Century Gothic"/>
              </a:rPr>
              <a:t> </a:t>
            </a:r>
            <a:r>
              <a:rPr sz="1200" b="1" dirty="0">
                <a:solidFill>
                  <a:srgbClr val="FFFFFF"/>
                </a:solidFill>
                <a:latin typeface="Century Gothic"/>
                <a:cs typeface="Century Gothic"/>
              </a:rPr>
              <a:t>T</a:t>
            </a:r>
            <a:r>
              <a:rPr sz="1200" b="1" spc="-35" dirty="0">
                <a:solidFill>
                  <a:srgbClr val="FFFFFF"/>
                </a:solidFill>
                <a:latin typeface="Century Gothic"/>
                <a:cs typeface="Century Gothic"/>
              </a:rPr>
              <a:t> </a:t>
            </a:r>
            <a:r>
              <a:rPr sz="1200" b="1" dirty="0">
                <a:solidFill>
                  <a:srgbClr val="FFFFFF"/>
                </a:solidFill>
                <a:latin typeface="Century Gothic"/>
                <a:cs typeface="Century Gothic"/>
              </a:rPr>
              <a:t>E </a:t>
            </a:r>
            <a:r>
              <a:rPr sz="1200" b="1" spc="150" dirty="0">
                <a:solidFill>
                  <a:srgbClr val="FFFFFF"/>
                </a:solidFill>
                <a:latin typeface="Century Gothic"/>
                <a:cs typeface="Century Gothic"/>
              </a:rPr>
              <a:t> </a:t>
            </a:r>
            <a:r>
              <a:rPr sz="1200" b="1" dirty="0">
                <a:solidFill>
                  <a:srgbClr val="FFFFFF"/>
                </a:solidFill>
                <a:latin typeface="Century Gothic"/>
                <a:cs typeface="Century Gothic"/>
              </a:rPr>
              <a:t>D</a:t>
            </a:r>
            <a:r>
              <a:rPr sz="1200" b="1" spc="-35" dirty="0">
                <a:solidFill>
                  <a:srgbClr val="FFFFFF"/>
                </a:solidFill>
                <a:latin typeface="Century Gothic"/>
                <a:cs typeface="Century Gothic"/>
              </a:rPr>
              <a:t> </a:t>
            </a:r>
            <a:r>
              <a:rPr sz="1200" b="1" spc="295" dirty="0">
                <a:solidFill>
                  <a:srgbClr val="FFFFFF"/>
                </a:solidFill>
                <a:latin typeface="Century Gothic"/>
                <a:cs typeface="Century Gothic"/>
              </a:rPr>
              <a:t>E</a:t>
            </a:r>
            <a:r>
              <a:rPr sz="1200" b="1" dirty="0">
                <a:solidFill>
                  <a:srgbClr val="FFFFFF"/>
                </a:solidFill>
                <a:latin typeface="Century Gothic"/>
                <a:cs typeface="Century Gothic"/>
              </a:rPr>
              <a:t>S</a:t>
            </a:r>
            <a:r>
              <a:rPr sz="1200" b="1" spc="-40" dirty="0">
                <a:solidFill>
                  <a:srgbClr val="FFFFFF"/>
                </a:solidFill>
                <a:latin typeface="Century Gothic"/>
                <a:cs typeface="Century Gothic"/>
              </a:rPr>
              <a:t> </a:t>
            </a:r>
            <a:r>
              <a:rPr sz="1200" b="1" dirty="0">
                <a:solidFill>
                  <a:srgbClr val="FFFFFF"/>
                </a:solidFill>
                <a:latin typeface="Century Gothic"/>
                <a:cs typeface="Century Gothic"/>
              </a:rPr>
              <a:t>I</a:t>
            </a:r>
            <a:r>
              <a:rPr sz="1200" b="1" spc="-30" dirty="0">
                <a:solidFill>
                  <a:srgbClr val="FFFFFF"/>
                </a:solidFill>
                <a:latin typeface="Century Gothic"/>
                <a:cs typeface="Century Gothic"/>
              </a:rPr>
              <a:t> </a:t>
            </a:r>
            <a:r>
              <a:rPr sz="1200" b="1" dirty="0">
                <a:solidFill>
                  <a:srgbClr val="FFFFFF"/>
                </a:solidFill>
                <a:latin typeface="Century Gothic"/>
                <a:cs typeface="Century Gothic"/>
              </a:rPr>
              <a:t>G</a:t>
            </a:r>
            <a:r>
              <a:rPr sz="1200" b="1" spc="-40" dirty="0">
                <a:solidFill>
                  <a:srgbClr val="FFFFFF"/>
                </a:solidFill>
                <a:latin typeface="Century Gothic"/>
                <a:cs typeface="Century Gothic"/>
              </a:rPr>
              <a:t> </a:t>
            </a:r>
            <a:r>
              <a:rPr sz="1200" b="1" dirty="0">
                <a:solidFill>
                  <a:srgbClr val="FFFFFF"/>
                </a:solidFill>
                <a:latin typeface="Century Gothic"/>
                <a:cs typeface="Century Gothic"/>
              </a:rPr>
              <a:t>N </a:t>
            </a:r>
            <a:r>
              <a:rPr sz="1200" b="1" spc="155" dirty="0">
                <a:solidFill>
                  <a:srgbClr val="FFFFFF"/>
                </a:solidFill>
                <a:latin typeface="Century Gothic"/>
                <a:cs typeface="Century Gothic"/>
              </a:rPr>
              <a:t> </a:t>
            </a:r>
            <a:r>
              <a:rPr sz="1200" b="1" dirty="0">
                <a:solidFill>
                  <a:srgbClr val="FFFFFF"/>
                </a:solidFill>
                <a:latin typeface="Century Gothic"/>
                <a:cs typeface="Century Gothic"/>
              </a:rPr>
              <a:t>3</a:t>
            </a:r>
            <a:endParaRPr sz="1200">
              <a:latin typeface="Century Gothic"/>
              <a:cs typeface="Century Gothic"/>
            </a:endParaRPr>
          </a:p>
        </p:txBody>
      </p:sp>
      <p:sp>
        <p:nvSpPr>
          <p:cNvPr id="14" name="object 3">
            <a:extLst>
              <a:ext uri="{FF2B5EF4-FFF2-40B4-BE49-F238E27FC236}">
                <a16:creationId xmlns:a16="http://schemas.microsoft.com/office/drawing/2014/main" id="{360BC88A-0640-45D5-AF6A-901693718924}"/>
              </a:ext>
            </a:extLst>
          </p:cNvPr>
          <p:cNvSpPr txBox="1"/>
          <p:nvPr/>
        </p:nvSpPr>
        <p:spPr>
          <a:xfrm>
            <a:off x="600242" y="2801672"/>
            <a:ext cx="10162136" cy="382797"/>
          </a:xfrm>
          <a:prstGeom prst="rect">
            <a:avLst/>
          </a:prstGeom>
        </p:spPr>
        <p:txBody>
          <a:bodyPr vert="horz" wrap="square" lIns="0" tIns="13335" rIns="0" bIns="0" rtlCol="0" anchor="t">
            <a:spAutoFit/>
          </a:bodyPr>
          <a:lstStyle/>
          <a:p>
            <a:pPr marL="241300" indent="-228600">
              <a:spcBef>
                <a:spcPts val="105"/>
              </a:spcBef>
              <a:spcAft>
                <a:spcPts val="1800"/>
              </a:spcAft>
              <a:buFont typeface="Arial"/>
              <a:buChar char="•"/>
              <a:tabLst>
                <a:tab pos="241300" algn="l"/>
              </a:tabLst>
            </a:pPr>
            <a:endParaRPr lang="en-US" sz="2400" spc="30" dirty="0">
              <a:solidFill>
                <a:srgbClr val="FFFFFF"/>
              </a:solidFill>
              <a:latin typeface="Trebuchet MS"/>
            </a:endParaRPr>
          </a:p>
        </p:txBody>
      </p:sp>
    </p:spTree>
    <p:extLst>
      <p:ext uri="{BB962C8B-B14F-4D97-AF65-F5344CB8AC3E}">
        <p14:creationId xmlns:p14="http://schemas.microsoft.com/office/powerpoint/2010/main" val="225936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53447"/>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Focus areas: Academic Integration and Experiential Learning</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7</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9" y="1458233"/>
            <a:ext cx="9053818" cy="3842399"/>
          </a:xfrm>
          <a:prstGeom prst="rect">
            <a:avLst/>
          </a:prstGeom>
          <a:noFill/>
        </p:spPr>
        <p:txBody>
          <a:bodyPr wrap="square">
            <a:spAutoFit/>
          </a:bodyPr>
          <a:lstStyle/>
          <a:p>
            <a:pPr marR="0" lvl="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Why?</a:t>
            </a: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Scripps offers exceptional academic courses on environmental analysis, climate change, and sustainability – yet students do not see the solutions they learn about in class being implemented on campus. </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 Assistant Professor of Economics Nicholas Kacher put it, students want to “put the things we do in class into practice”. </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can design experiential learning programs that engage students to design real solutions to on-campus sustainability challenges. </a:t>
            </a:r>
          </a:p>
          <a:p>
            <a:pPr marL="285750" indent="-285750">
              <a:lnSpc>
                <a:spcPct val="107000"/>
              </a:lnSpc>
              <a:buFont typeface="Courier New" panose="02070309020205020404" pitchFamily="49" charset="0"/>
              <a:buChar char="o"/>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Scripps staff care about sustainability and want to make a difference.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131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53447"/>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Focus areas: Academic Integration and Experiential Learning</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8</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8" y="1458233"/>
            <a:ext cx="9397767" cy="4626138"/>
          </a:xfrm>
          <a:prstGeom prst="rect">
            <a:avLst/>
          </a:prstGeom>
          <a:noFill/>
        </p:spPr>
        <p:txBody>
          <a:bodyPr wrap="square">
            <a:spAutoFit/>
          </a:bodyPr>
          <a:lstStyle/>
          <a:p>
            <a:pPr marL="0" marR="0">
              <a:lnSpc>
                <a:spcPct val="107000"/>
              </a:lnSpc>
              <a:spcBef>
                <a:spcPts val="0"/>
              </a:spcBef>
              <a:spcAft>
                <a:spcPts val="800"/>
              </a:spcAft>
            </a:pP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envision…</a:t>
            </a:r>
          </a:p>
          <a:p>
            <a:pPr marL="171450" marR="0" indent="-171450">
              <a:lnSpc>
                <a:spcPct val="107000"/>
              </a:lnSpc>
              <a:spcBef>
                <a:spcPts val="0"/>
              </a:spcBef>
              <a:spcAft>
                <a:spcPts val="800"/>
              </a:spcAft>
              <a:buFont typeface="Arial" panose="020B0604020202020204" pitchFamily="34" charset="0"/>
              <a:buChar cha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“Pathways” for students to engage with sustainability on different levels throughout their undergraduate career that will have meaningful, long-term impact on their lives after Scripps</a:t>
            </a:r>
          </a:p>
          <a:p>
            <a:pPr marL="1085850" lvl="2" indent="-171450">
              <a:lnSpc>
                <a:spcPct val="107000"/>
              </a:lnSpc>
              <a:spcAft>
                <a:spcPts val="800"/>
              </a:spcAft>
              <a:buFont typeface="Arial" panose="020B0604020202020204" pitchFamily="34" charset="0"/>
              <a:buChar cha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Internships</a:t>
            </a:r>
          </a:p>
          <a:p>
            <a:pPr marL="1085850" lvl="2" indent="-171450">
              <a:lnSpc>
                <a:spcPct val="107000"/>
              </a:lnSpc>
              <a:spcAft>
                <a:spcPts val="800"/>
              </a:spcAft>
              <a:buFont typeface="Arial" panose="020B0604020202020204" pitchFamily="34" charset="0"/>
              <a:buChar char="•"/>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Community fellowships – partner with local organizations, potential for grant funding</a:t>
            </a:r>
          </a:p>
          <a:p>
            <a:pPr marL="171450" indent="-171450">
              <a:lnSpc>
                <a:spcPct val="107000"/>
              </a:lnSpc>
              <a:spcAft>
                <a:spcPts val="800"/>
              </a:spcAft>
              <a:buFont typeface="Arial" panose="020B0604020202020204" pitchFamily="34" charset="0"/>
              <a:buChar cha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workplace in which sustainability – social and environmental – is inherent in all decision-making. Every job can, and should be, a sustainability job. </a:t>
            </a:r>
          </a:p>
          <a:p>
            <a:pPr marL="1085850" lvl="2" indent="-171450">
              <a:lnSpc>
                <a:spcPct val="107000"/>
              </a:lnSpc>
              <a:spcAft>
                <a:spcPts val="800"/>
              </a:spcAft>
              <a:buFont typeface="Arial" panose="020B0604020202020204" pitchFamily="34" charset="0"/>
              <a:buChar cha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Certification programs that provide staff with the tools and training needed to effect positive behavioral change in their workplace.</a:t>
            </a:r>
          </a:p>
          <a:p>
            <a:pPr marL="1085850" lvl="2" indent="-171450">
              <a:lnSpc>
                <a:spcPct val="107000"/>
              </a:lnSpc>
              <a:spcAft>
                <a:spcPts val="800"/>
              </a:spcAft>
              <a:buFont typeface="Arial" panose="020B0604020202020204" pitchFamily="34" charset="0"/>
              <a:buChar cha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Staffing needs: 10 hours/week to conduct initial assessments and help train staff to achieve certification</a:t>
            </a:r>
          </a:p>
          <a:p>
            <a:pPr marL="171450" indent="-171450">
              <a:lnSpc>
                <a:spcPct val="107000"/>
              </a:lnSpc>
              <a:spcAft>
                <a:spcPts val="800"/>
              </a:spcAft>
              <a:buFont typeface="Arial" panose="020B0604020202020204" pitchFamily="34" charset="0"/>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774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53447"/>
            <a:ext cx="10817862" cy="751488"/>
          </a:xfrm>
          <a:prstGeom prst="rect">
            <a:avLst/>
          </a:prstGeom>
        </p:spPr>
        <p:txBody>
          <a:bodyPr vert="horz" wrap="square" lIns="0" tIns="12700" rIns="0" bIns="0" rtlCol="0" anchor="t">
            <a:spAutoFit/>
          </a:bodyPr>
          <a:lstStyle/>
          <a:p>
            <a:pPr marL="12700">
              <a:spcBef>
                <a:spcPts val="100"/>
              </a:spcBef>
            </a:pPr>
            <a:r>
              <a:rPr lang="en-US" sz="4800" dirty="0">
                <a:solidFill>
                  <a:srgbClr val="FFFFFF"/>
                </a:solidFill>
              </a:rPr>
              <a:t>Projects for Interns</a:t>
            </a:r>
            <a:endParaRPr lang="en-US" dirty="0"/>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9</a:t>
            </a:fld>
            <a:endParaRPr dirty="0"/>
          </a:p>
        </p:txBody>
      </p:sp>
      <p:sp>
        <p:nvSpPr>
          <p:cNvPr id="3" name="object 3"/>
          <p:cNvSpPr txBox="1"/>
          <p:nvPr/>
        </p:nvSpPr>
        <p:spPr>
          <a:xfrm>
            <a:off x="533400" y="1817676"/>
            <a:ext cx="10121348" cy="3116879"/>
          </a:xfrm>
          <a:prstGeom prst="rect">
            <a:avLst/>
          </a:prstGeom>
        </p:spPr>
        <p:txBody>
          <a:bodyPr vert="horz" wrap="square" lIns="0" tIns="13335" rIns="0" bIns="0" rtlCol="0" anchor="t">
            <a:spAutoFit/>
          </a:bodyPr>
          <a:lstStyle/>
          <a:p>
            <a:pPr marL="241300" indent="-228600">
              <a:spcBef>
                <a:spcPts val="105"/>
              </a:spcBef>
              <a:spcAft>
                <a:spcPts val="3600"/>
              </a:spcAft>
              <a:buFont typeface="Arial"/>
              <a:buChar char="•"/>
              <a:tabLst>
                <a:tab pos="241300" algn="l"/>
              </a:tabLst>
            </a:pPr>
            <a:r>
              <a:rPr lang="en-US" sz="2800" spc="30" dirty="0">
                <a:solidFill>
                  <a:schemeClr val="bg1"/>
                </a:solidFill>
                <a:latin typeface="Trebuchet MS"/>
                <a:cs typeface="Calibri"/>
              </a:rPr>
              <a:t>Calculate the carbon footprint of food in the cafeteria so that we know the impact of what we’re eating</a:t>
            </a:r>
          </a:p>
          <a:p>
            <a:pPr marL="241300" indent="-228600">
              <a:spcBef>
                <a:spcPts val="105"/>
              </a:spcBef>
              <a:spcAft>
                <a:spcPts val="3600"/>
              </a:spcAft>
              <a:buFont typeface="Arial"/>
              <a:buChar char="•"/>
              <a:tabLst>
                <a:tab pos="241300" algn="l"/>
              </a:tabLst>
            </a:pPr>
            <a:r>
              <a:rPr lang="en-US" sz="2800" spc="30" dirty="0">
                <a:solidFill>
                  <a:schemeClr val="bg1"/>
                </a:solidFill>
                <a:latin typeface="Trebuchet MS"/>
                <a:cs typeface="Calibri"/>
              </a:rPr>
              <a:t>Help administer Green Office/Events Certifications (reduce waste in general operations and events)</a:t>
            </a:r>
          </a:p>
          <a:p>
            <a:pPr marL="241300" indent="-228600">
              <a:spcBef>
                <a:spcPts val="105"/>
              </a:spcBef>
              <a:spcAft>
                <a:spcPts val="3600"/>
              </a:spcAft>
              <a:buFont typeface="Arial"/>
              <a:buChar char="•"/>
              <a:tabLst>
                <a:tab pos="241300" algn="l"/>
              </a:tabLst>
            </a:pPr>
            <a:r>
              <a:rPr lang="en-US" sz="2800" spc="30" dirty="0">
                <a:solidFill>
                  <a:schemeClr val="bg1"/>
                </a:solidFill>
                <a:latin typeface="Trebuchet MS"/>
                <a:cs typeface="Calibri"/>
              </a:rPr>
              <a:t> Annual Reporting</a:t>
            </a:r>
          </a:p>
        </p:txBody>
      </p:sp>
    </p:spTree>
    <p:extLst>
      <p:ext uri="{BB962C8B-B14F-4D97-AF65-F5344CB8AC3E}">
        <p14:creationId xmlns:p14="http://schemas.microsoft.com/office/powerpoint/2010/main" val="1959671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Funky shapes dark</Template>
  <TotalTime>1814</TotalTime>
  <Words>877</Words>
  <Application>Microsoft Office PowerPoint</Application>
  <PresentationFormat>Widescreen</PresentationFormat>
  <Paragraphs>84</Paragraphs>
  <Slides>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Segoe UI</vt:lpstr>
      <vt:lpstr>Symbol</vt:lpstr>
      <vt:lpstr>Trebuchet MS</vt:lpstr>
      <vt:lpstr>Office Theme</vt:lpstr>
      <vt:lpstr>PowerPoint Presentation</vt:lpstr>
      <vt:lpstr>Agenda</vt:lpstr>
      <vt:lpstr>PowerPoint Presentation</vt:lpstr>
      <vt:lpstr>PowerPoint Presentation</vt:lpstr>
      <vt:lpstr>PowerPoint Presentation</vt:lpstr>
      <vt:lpstr>Vision Statement: Academics and Engagement</vt:lpstr>
      <vt:lpstr>Focus areas: Academic Integration and Experiential Learning</vt:lpstr>
      <vt:lpstr>Focus areas: Academic Integration and Experiential Learning</vt:lpstr>
      <vt:lpstr>Projects for Interns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Ng</dc:creator>
  <cp:lastModifiedBy>Lauren Ng</cp:lastModifiedBy>
  <cp:revision>223</cp:revision>
  <dcterms:created xsi:type="dcterms:W3CDTF">2021-11-16T20:18:22Z</dcterms:created>
  <dcterms:modified xsi:type="dcterms:W3CDTF">2021-12-10T23:16:50Z</dcterms:modified>
</cp:coreProperties>
</file>