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3" r:id="rId3"/>
    <p:sldId id="257" r:id="rId4"/>
    <p:sldId id="263" r:id="rId5"/>
    <p:sldId id="261" r:id="rId6"/>
    <p:sldId id="266" r:id="rId7"/>
    <p:sldId id="262" r:id="rId8"/>
    <p:sldId id="270" r:id="rId9"/>
    <p:sldId id="272" r:id="rId10"/>
    <p:sldId id="268" r:id="rId11"/>
    <p:sldId id="269" r:id="rId12"/>
    <p:sldId id="264" r:id="rId13"/>
    <p:sldId id="267"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EF949-A240-409A-84DD-BC0CE2DB1CDA}" v="1266" dt="2021-11-18T18:21:36.854"/>
    <p1510:client id="{47B669F8-1659-44D9-868D-A9E9112E7127}" v="16" dt="2021-11-17T19:51:10.843"/>
    <p1510:client id="{62CEDFCE-259A-4AE8-9F3D-93FFF36D7161}" v="8" dt="2021-11-17T18:43:58.365"/>
    <p1510:client id="{87BFE125-3FFE-4C59-8B79-20982ED9E4EE}" v="123" dt="2021-11-17T19:24:45.838"/>
    <p1510:client id="{D3985EEE-F14C-4A9A-B6AC-A0808063E2C6}" v="970" dt="2021-11-19T18:50:00.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cCartan" userId="g9N/OxHvkOWOCOvZvyLpncfsBg40iUM5p1VUQocDCZU=" providerId="None" clId="Web-{62CEDFCE-259A-4AE8-9F3D-93FFF36D7161}"/>
    <pc:docChg chg="modSld">
      <pc:chgData name="Julia McCartan" userId="g9N/OxHvkOWOCOvZvyLpncfsBg40iUM5p1VUQocDCZU=" providerId="None" clId="Web-{62CEDFCE-259A-4AE8-9F3D-93FFF36D7161}" dt="2021-11-17T18:43:58.365" v="3" actId="20577"/>
      <pc:docMkLst>
        <pc:docMk/>
      </pc:docMkLst>
      <pc:sldChg chg="modSp">
        <pc:chgData name="Julia McCartan" userId="g9N/OxHvkOWOCOvZvyLpncfsBg40iUM5p1VUQocDCZU=" providerId="None" clId="Web-{62CEDFCE-259A-4AE8-9F3D-93FFF36D7161}" dt="2021-11-17T18:43:58.365" v="3" actId="20577"/>
        <pc:sldMkLst>
          <pc:docMk/>
          <pc:sldMk cId="4155945194" sldId="256"/>
        </pc:sldMkLst>
        <pc:spChg chg="mod">
          <ac:chgData name="Julia McCartan" userId="g9N/OxHvkOWOCOvZvyLpncfsBg40iUM5p1VUQocDCZU=" providerId="None" clId="Web-{62CEDFCE-259A-4AE8-9F3D-93FFF36D7161}" dt="2021-11-17T18:43:58.365" v="3" actId="20577"/>
          <ac:spMkLst>
            <pc:docMk/>
            <pc:sldMk cId="4155945194" sldId="256"/>
            <ac:spMk id="8" creationId="{642D1607-3E20-43BE-9D25-3D495834FD8F}"/>
          </ac:spMkLst>
        </pc:spChg>
      </pc:sldChg>
    </pc:docChg>
  </pc:docChgLst>
  <pc:docChgLst>
    <pc:chgData name="Lauren Ng" userId="t/4+9Oa3V2bwY+2kQUzpKvYVzE1qFAAfPlO1utHCg88=" providerId="None" clId="Web-{D3985EEE-F14C-4A9A-B6AC-A0808063E2C6}"/>
    <pc:docChg chg="addSld delSld modSld sldOrd">
      <pc:chgData name="Lauren Ng" userId="t/4+9Oa3V2bwY+2kQUzpKvYVzE1qFAAfPlO1utHCg88=" providerId="None" clId="Web-{D3985EEE-F14C-4A9A-B6AC-A0808063E2C6}" dt="2021-11-19T18:50:00.464" v="504" actId="1076"/>
      <pc:docMkLst>
        <pc:docMk/>
      </pc:docMkLst>
      <pc:sldChg chg="modSp">
        <pc:chgData name="Lauren Ng" userId="t/4+9Oa3V2bwY+2kQUzpKvYVzE1qFAAfPlO1utHCg88=" providerId="None" clId="Web-{D3985EEE-F14C-4A9A-B6AC-A0808063E2C6}" dt="2021-11-19T18:36:46.318" v="187" actId="20577"/>
        <pc:sldMkLst>
          <pc:docMk/>
          <pc:sldMk cId="265024179" sldId="257"/>
        </pc:sldMkLst>
        <pc:spChg chg="mod">
          <ac:chgData name="Lauren Ng" userId="t/4+9Oa3V2bwY+2kQUzpKvYVzE1qFAAfPlO1utHCg88=" providerId="None" clId="Web-{D3985EEE-F14C-4A9A-B6AC-A0808063E2C6}" dt="2021-11-19T18:36:46.318" v="187" actId="20577"/>
          <ac:spMkLst>
            <pc:docMk/>
            <pc:sldMk cId="265024179" sldId="257"/>
            <ac:spMk id="10" creationId="{00000000-0000-0000-0000-000000000000}"/>
          </ac:spMkLst>
        </pc:spChg>
      </pc:sldChg>
      <pc:sldChg chg="delSp">
        <pc:chgData name="Lauren Ng" userId="t/4+9Oa3V2bwY+2kQUzpKvYVzE1qFAAfPlO1utHCg88=" providerId="None" clId="Web-{D3985EEE-F14C-4A9A-B6AC-A0808063E2C6}" dt="2021-11-19T18:14:32.612" v="1"/>
        <pc:sldMkLst>
          <pc:docMk/>
          <pc:sldMk cId="813614209" sldId="262"/>
        </pc:sldMkLst>
        <pc:picChg chg="del">
          <ac:chgData name="Lauren Ng" userId="t/4+9Oa3V2bwY+2kQUzpKvYVzE1qFAAfPlO1utHCg88=" providerId="None" clId="Web-{D3985EEE-F14C-4A9A-B6AC-A0808063E2C6}" dt="2021-11-19T18:14:32.612" v="1"/>
          <ac:picMkLst>
            <pc:docMk/>
            <pc:sldMk cId="813614209" sldId="262"/>
            <ac:picMk id="1031" creationId="{2AB5DDD6-86B7-4DD6-A12B-C253F6134F78}"/>
          </ac:picMkLst>
        </pc:picChg>
        <pc:picChg chg="del">
          <ac:chgData name="Lauren Ng" userId="t/4+9Oa3V2bwY+2kQUzpKvYVzE1qFAAfPlO1utHCg88=" providerId="None" clId="Web-{D3985EEE-F14C-4A9A-B6AC-A0808063E2C6}" dt="2021-11-19T18:14:30.159" v="0"/>
          <ac:picMkLst>
            <pc:docMk/>
            <pc:sldMk cId="813614209" sldId="262"/>
            <ac:picMk id="1032" creationId="{36F7AE83-1D18-440F-8FCF-5663CD9F7C6E}"/>
          </ac:picMkLst>
        </pc:picChg>
      </pc:sldChg>
      <pc:sldChg chg="modSp">
        <pc:chgData name="Lauren Ng" userId="t/4+9Oa3V2bwY+2kQUzpKvYVzE1qFAAfPlO1utHCg88=" providerId="None" clId="Web-{D3985EEE-F14C-4A9A-B6AC-A0808063E2C6}" dt="2021-11-19T18:42:40.218" v="243" actId="20577"/>
        <pc:sldMkLst>
          <pc:docMk/>
          <pc:sldMk cId="3232209639" sldId="264"/>
        </pc:sldMkLst>
        <pc:spChg chg="mod">
          <ac:chgData name="Lauren Ng" userId="t/4+9Oa3V2bwY+2kQUzpKvYVzE1qFAAfPlO1utHCg88=" providerId="None" clId="Web-{D3985EEE-F14C-4A9A-B6AC-A0808063E2C6}" dt="2021-11-19T18:42:40.218" v="243" actId="20577"/>
          <ac:spMkLst>
            <pc:docMk/>
            <pc:sldMk cId="3232209639" sldId="264"/>
            <ac:spMk id="3" creationId="{00000000-0000-0000-0000-000000000000}"/>
          </ac:spMkLst>
        </pc:spChg>
      </pc:sldChg>
      <pc:sldChg chg="modSp">
        <pc:chgData name="Lauren Ng" userId="t/4+9Oa3V2bwY+2kQUzpKvYVzE1qFAAfPlO1utHCg88=" providerId="None" clId="Web-{D3985EEE-F14C-4A9A-B6AC-A0808063E2C6}" dt="2021-11-19T18:37:16.382" v="199" actId="20577"/>
        <pc:sldMkLst>
          <pc:docMk/>
          <pc:sldMk cId="3827815770" sldId="265"/>
        </pc:sldMkLst>
        <pc:spChg chg="mod">
          <ac:chgData name="Lauren Ng" userId="t/4+9Oa3V2bwY+2kQUzpKvYVzE1qFAAfPlO1utHCg88=" providerId="None" clId="Web-{D3985EEE-F14C-4A9A-B6AC-A0808063E2C6}" dt="2021-11-19T18:37:16.382" v="199" actId="20577"/>
          <ac:spMkLst>
            <pc:docMk/>
            <pc:sldMk cId="3827815770" sldId="265"/>
            <ac:spMk id="3" creationId="{00000000-0000-0000-0000-000000000000}"/>
          </ac:spMkLst>
        </pc:spChg>
      </pc:sldChg>
      <pc:sldChg chg="modSp">
        <pc:chgData name="Lauren Ng" userId="t/4+9Oa3V2bwY+2kQUzpKvYVzE1qFAAfPlO1utHCg88=" providerId="None" clId="Web-{D3985EEE-F14C-4A9A-B6AC-A0808063E2C6}" dt="2021-11-19T18:37:11.772" v="196" actId="20577"/>
        <pc:sldMkLst>
          <pc:docMk/>
          <pc:sldMk cId="221317465" sldId="267"/>
        </pc:sldMkLst>
        <pc:spChg chg="mod">
          <ac:chgData name="Lauren Ng" userId="t/4+9Oa3V2bwY+2kQUzpKvYVzE1qFAAfPlO1utHCg88=" providerId="None" clId="Web-{D3985EEE-F14C-4A9A-B6AC-A0808063E2C6}" dt="2021-11-19T18:37:11.772" v="196" actId="20577"/>
          <ac:spMkLst>
            <pc:docMk/>
            <pc:sldMk cId="221317465" sldId="267"/>
            <ac:spMk id="3" creationId="{00000000-0000-0000-0000-000000000000}"/>
          </ac:spMkLst>
        </pc:spChg>
      </pc:sldChg>
      <pc:sldChg chg="addSp delSp modSp">
        <pc:chgData name="Lauren Ng" userId="t/4+9Oa3V2bwY+2kQUzpKvYVzE1qFAAfPlO1utHCg88=" providerId="None" clId="Web-{D3985EEE-F14C-4A9A-B6AC-A0808063E2C6}" dt="2021-11-19T18:50:00.464" v="504" actId="1076"/>
        <pc:sldMkLst>
          <pc:docMk/>
          <pc:sldMk cId="2259369375" sldId="268"/>
        </pc:sldMkLst>
        <pc:spChg chg="mod">
          <ac:chgData name="Lauren Ng" userId="t/4+9Oa3V2bwY+2kQUzpKvYVzE1qFAAfPlO1utHCg88=" providerId="None" clId="Web-{D3985EEE-F14C-4A9A-B6AC-A0808063E2C6}" dt="2021-11-19T18:50:00.464" v="504" actId="1076"/>
          <ac:spMkLst>
            <pc:docMk/>
            <pc:sldMk cId="2259369375" sldId="268"/>
            <ac:spMk id="9" creationId="{00000000-0000-0000-0000-000000000000}"/>
          </ac:spMkLst>
        </pc:spChg>
        <pc:spChg chg="add mod">
          <ac:chgData name="Lauren Ng" userId="t/4+9Oa3V2bwY+2kQUzpKvYVzE1qFAAfPlO1utHCg88=" providerId="None" clId="Web-{D3985EEE-F14C-4A9A-B6AC-A0808063E2C6}" dt="2021-11-19T18:48:13.430" v="503" actId="20577"/>
          <ac:spMkLst>
            <pc:docMk/>
            <pc:sldMk cId="2259369375" sldId="268"/>
            <ac:spMk id="14" creationId="{360BC88A-0640-45D5-AF6A-901693718924}"/>
          </ac:spMkLst>
        </pc:spChg>
        <pc:spChg chg="add del">
          <ac:chgData name="Lauren Ng" userId="t/4+9Oa3V2bwY+2kQUzpKvYVzE1qFAAfPlO1utHCg88=" providerId="None" clId="Web-{D3985EEE-F14C-4A9A-B6AC-A0808063E2C6}" dt="2021-11-19T18:43:16.625" v="250"/>
          <ac:spMkLst>
            <pc:docMk/>
            <pc:sldMk cId="2259369375" sldId="268"/>
            <ac:spMk id="15" creationId="{A22289BA-368D-4FAA-B82E-47C009A89FE5}"/>
          </ac:spMkLst>
        </pc:spChg>
        <pc:spChg chg="add del">
          <ac:chgData name="Lauren Ng" userId="t/4+9Oa3V2bwY+2kQUzpKvYVzE1qFAAfPlO1utHCg88=" providerId="None" clId="Web-{D3985EEE-F14C-4A9A-B6AC-A0808063E2C6}" dt="2021-11-19T18:43:54.970" v="270"/>
          <ac:spMkLst>
            <pc:docMk/>
            <pc:sldMk cId="2259369375" sldId="268"/>
            <ac:spMk id="16" creationId="{6AEBADA4-95B5-48C5-A8F5-BBEF26D961E0}"/>
          </ac:spMkLst>
        </pc:spChg>
      </pc:sldChg>
      <pc:sldChg chg="modSp">
        <pc:chgData name="Lauren Ng" userId="t/4+9Oa3V2bwY+2kQUzpKvYVzE1qFAAfPlO1utHCg88=" providerId="None" clId="Web-{D3985EEE-F14C-4A9A-B6AC-A0808063E2C6}" dt="2021-11-19T18:39:41.807" v="233" actId="20577"/>
        <pc:sldMkLst>
          <pc:docMk/>
          <pc:sldMk cId="9353436" sldId="269"/>
        </pc:sldMkLst>
        <pc:spChg chg="mod">
          <ac:chgData name="Lauren Ng" userId="t/4+9Oa3V2bwY+2kQUzpKvYVzE1qFAAfPlO1utHCg88=" providerId="None" clId="Web-{D3985EEE-F14C-4A9A-B6AC-A0808063E2C6}" dt="2021-11-19T18:39:41.807" v="233" actId="20577"/>
          <ac:spMkLst>
            <pc:docMk/>
            <pc:sldMk cId="9353436" sldId="269"/>
            <ac:spMk id="3" creationId="{00000000-0000-0000-0000-000000000000}"/>
          </ac:spMkLst>
        </pc:spChg>
      </pc:sldChg>
      <pc:sldChg chg="del">
        <pc:chgData name="Lauren Ng" userId="t/4+9Oa3V2bwY+2kQUzpKvYVzE1qFAAfPlO1utHCg88=" providerId="None" clId="Web-{D3985EEE-F14C-4A9A-B6AC-A0808063E2C6}" dt="2021-11-19T18:17:33.445" v="29"/>
        <pc:sldMkLst>
          <pc:docMk/>
          <pc:sldMk cId="3902989348" sldId="271"/>
        </pc:sldMkLst>
      </pc:sldChg>
      <pc:sldChg chg="addSp delSp modSp">
        <pc:chgData name="Lauren Ng" userId="t/4+9Oa3V2bwY+2kQUzpKvYVzE1qFAAfPlO1utHCg88=" providerId="None" clId="Web-{D3985EEE-F14C-4A9A-B6AC-A0808063E2C6}" dt="2021-11-19T18:18:24.368" v="85" actId="1076"/>
        <pc:sldMkLst>
          <pc:docMk/>
          <pc:sldMk cId="179675038" sldId="272"/>
        </pc:sldMkLst>
        <pc:spChg chg="mod">
          <ac:chgData name="Lauren Ng" userId="t/4+9Oa3V2bwY+2kQUzpKvYVzE1qFAAfPlO1utHCg88=" providerId="None" clId="Web-{D3985EEE-F14C-4A9A-B6AC-A0808063E2C6}" dt="2021-11-19T18:15:23.473" v="28" actId="20577"/>
          <ac:spMkLst>
            <pc:docMk/>
            <pc:sldMk cId="179675038" sldId="272"/>
            <ac:spMk id="3" creationId="{00000000-0000-0000-0000-000000000000}"/>
          </ac:spMkLst>
        </pc:spChg>
        <pc:spChg chg="add del">
          <ac:chgData name="Lauren Ng" userId="t/4+9Oa3V2bwY+2kQUzpKvYVzE1qFAAfPlO1utHCg88=" providerId="None" clId="Web-{D3985EEE-F14C-4A9A-B6AC-A0808063E2C6}" dt="2021-11-19T18:17:46.664" v="32"/>
          <ac:spMkLst>
            <pc:docMk/>
            <pc:sldMk cId="179675038" sldId="272"/>
            <ac:spMk id="4" creationId="{0706BC04-31B1-4770-942C-3BFA1A18F376}"/>
          </ac:spMkLst>
        </pc:spChg>
        <pc:spChg chg="add mod">
          <ac:chgData name="Lauren Ng" userId="t/4+9Oa3V2bwY+2kQUzpKvYVzE1qFAAfPlO1utHCg88=" providerId="None" clId="Web-{D3985EEE-F14C-4A9A-B6AC-A0808063E2C6}" dt="2021-11-19T18:18:24.368" v="85" actId="1076"/>
          <ac:spMkLst>
            <pc:docMk/>
            <pc:sldMk cId="179675038" sldId="272"/>
            <ac:spMk id="7" creationId="{1B2BCB08-ACD9-4A5F-BBB6-DBE53E3622B9}"/>
          </ac:spMkLst>
        </pc:spChg>
      </pc:sldChg>
      <pc:sldChg chg="modSp add ord replId">
        <pc:chgData name="Lauren Ng" userId="t/4+9Oa3V2bwY+2kQUzpKvYVzE1qFAAfPlO1utHCg88=" providerId="None" clId="Web-{D3985EEE-F14C-4A9A-B6AC-A0808063E2C6}" dt="2021-11-19T18:36:25.318" v="176"/>
        <pc:sldMkLst>
          <pc:docMk/>
          <pc:sldMk cId="807064567" sldId="273"/>
        </pc:sldMkLst>
        <pc:spChg chg="mod">
          <ac:chgData name="Lauren Ng" userId="t/4+9Oa3V2bwY+2kQUzpKvYVzE1qFAAfPlO1utHCg88=" providerId="None" clId="Web-{D3985EEE-F14C-4A9A-B6AC-A0808063E2C6}" dt="2021-11-19T18:36:14.224" v="174" actId="20577"/>
          <ac:spMkLst>
            <pc:docMk/>
            <pc:sldMk cId="807064567" sldId="273"/>
            <ac:spMk id="2" creationId="{00000000-0000-0000-0000-000000000000}"/>
          </ac:spMkLst>
        </pc:spChg>
        <pc:spChg chg="mod">
          <ac:chgData name="Lauren Ng" userId="t/4+9Oa3V2bwY+2kQUzpKvYVzE1qFAAfPlO1utHCg88=" providerId="None" clId="Web-{D3985EEE-F14C-4A9A-B6AC-A0808063E2C6}" dt="2021-11-19T18:36:16.333" v="175" actId="1076"/>
          <ac:spMkLst>
            <pc:docMk/>
            <pc:sldMk cId="807064567" sldId="273"/>
            <ac:spMk id="7" creationId="{1B2BCB08-ACD9-4A5F-BBB6-DBE53E3622B9}"/>
          </ac:spMkLst>
        </pc:spChg>
      </pc:sldChg>
    </pc:docChg>
  </pc:docChgLst>
  <pc:docChgLst>
    <pc:chgData name="Lauren Ng" userId="t/4+9Oa3V2bwY+2kQUzpKvYVzE1qFAAfPlO1utHCg88=" providerId="None" clId="Web-{87BFE125-3FFE-4C59-8B79-20982ED9E4EE}"/>
    <pc:docChg chg="addSld modSld">
      <pc:chgData name="Lauren Ng" userId="t/4+9Oa3V2bwY+2kQUzpKvYVzE1qFAAfPlO1utHCg88=" providerId="None" clId="Web-{87BFE125-3FFE-4C59-8B79-20982ED9E4EE}" dt="2021-11-17T19:24:45.838" v="67" actId="20577"/>
      <pc:docMkLst>
        <pc:docMk/>
      </pc:docMkLst>
      <pc:sldChg chg="delSp modSp">
        <pc:chgData name="Lauren Ng" userId="t/4+9Oa3V2bwY+2kQUzpKvYVzE1qFAAfPlO1utHCg88=" providerId="None" clId="Web-{87BFE125-3FFE-4C59-8B79-20982ED9E4EE}" dt="2021-11-17T19:24:45.838" v="67" actId="20577"/>
        <pc:sldMkLst>
          <pc:docMk/>
          <pc:sldMk cId="2945725005" sldId="260"/>
        </pc:sldMkLst>
        <pc:spChg chg="del">
          <ac:chgData name="Lauren Ng" userId="t/4+9Oa3V2bwY+2kQUzpKvYVzE1qFAAfPlO1utHCg88=" providerId="None" clId="Web-{87BFE125-3FFE-4C59-8B79-20982ED9E4EE}" dt="2021-11-17T19:13:49.306" v="2"/>
          <ac:spMkLst>
            <pc:docMk/>
            <pc:sldMk cId="2945725005" sldId="260"/>
            <ac:spMk id="9" creationId="{2C5B6F8C-F76B-430C-AD2F-45AC6691E268}"/>
          </ac:spMkLst>
        </pc:spChg>
        <pc:spChg chg="mod">
          <ac:chgData name="Lauren Ng" userId="t/4+9Oa3V2bwY+2kQUzpKvYVzE1qFAAfPlO1utHCg88=" providerId="None" clId="Web-{87BFE125-3FFE-4C59-8B79-20982ED9E4EE}" dt="2021-11-17T19:24:45.838" v="67" actId="20577"/>
          <ac:spMkLst>
            <pc:docMk/>
            <pc:sldMk cId="2945725005" sldId="260"/>
            <ac:spMk id="11" creationId="{AF66B645-98A3-4896-868E-C5104342BD76}"/>
          </ac:spMkLst>
        </pc:spChg>
        <pc:graphicFrameChg chg="del">
          <ac:chgData name="Lauren Ng" userId="t/4+9Oa3V2bwY+2kQUzpKvYVzE1qFAAfPlO1utHCg88=" providerId="None" clId="Web-{87BFE125-3FFE-4C59-8B79-20982ED9E4EE}" dt="2021-11-17T19:13:47.321" v="1"/>
          <ac:graphicFrameMkLst>
            <pc:docMk/>
            <pc:sldMk cId="2945725005" sldId="260"/>
            <ac:graphicFrameMk id="8" creationId="{EBFFACE2-BAB7-459A-AE9F-5264CA954C84}"/>
          </ac:graphicFrameMkLst>
        </pc:graphicFrameChg>
      </pc:sldChg>
      <pc:sldChg chg="add replId">
        <pc:chgData name="Lauren Ng" userId="t/4+9Oa3V2bwY+2kQUzpKvYVzE1qFAAfPlO1utHCg88=" providerId="None" clId="Web-{87BFE125-3FFE-4C59-8B79-20982ED9E4EE}" dt="2021-11-17T19:13:21.446" v="0"/>
        <pc:sldMkLst>
          <pc:docMk/>
          <pc:sldMk cId="4032037453" sldId="266"/>
        </pc:sldMkLst>
      </pc:sldChg>
    </pc:docChg>
  </pc:docChgLst>
  <pc:docChgLst>
    <pc:chgData name="Lauren Ng" userId="t/4+9Oa3V2bwY+2kQUzpKvYVzE1qFAAfPlO1utHCg88=" providerId="None" clId="Web-{2EDEF949-A240-409A-84DD-BC0CE2DB1CDA}"/>
    <pc:docChg chg="addSld delSld modSld">
      <pc:chgData name="Lauren Ng" userId="t/4+9Oa3V2bwY+2kQUzpKvYVzE1qFAAfPlO1utHCg88=" providerId="None" clId="Web-{2EDEF949-A240-409A-84DD-BC0CE2DB1CDA}" dt="2021-11-18T18:21:35.057" v="679" actId="20577"/>
      <pc:docMkLst>
        <pc:docMk/>
      </pc:docMkLst>
      <pc:sldChg chg="addSp delSp modSp del">
        <pc:chgData name="Lauren Ng" userId="t/4+9Oa3V2bwY+2kQUzpKvYVzE1qFAAfPlO1utHCg88=" providerId="None" clId="Web-{2EDEF949-A240-409A-84DD-BC0CE2DB1CDA}" dt="2021-11-18T18:10:14.775" v="146"/>
        <pc:sldMkLst>
          <pc:docMk/>
          <pc:sldMk cId="2945725005" sldId="260"/>
        </pc:sldMkLst>
        <pc:spChg chg="add mod">
          <ac:chgData name="Lauren Ng" userId="t/4+9Oa3V2bwY+2kQUzpKvYVzE1qFAAfPlO1utHCg88=" providerId="None" clId="Web-{2EDEF949-A240-409A-84DD-BC0CE2DB1CDA}" dt="2021-11-18T18:09:42.524" v="145" actId="20577"/>
          <ac:spMkLst>
            <pc:docMk/>
            <pc:sldMk cId="2945725005" sldId="260"/>
            <ac:spMk id="3" creationId="{EFF5EED4-B45F-42CB-9681-62BC8C75AF00}"/>
          </ac:spMkLst>
        </pc:spChg>
        <pc:spChg chg="del">
          <ac:chgData name="Lauren Ng" userId="t/4+9Oa3V2bwY+2kQUzpKvYVzE1qFAAfPlO1utHCg88=" providerId="None" clId="Web-{2EDEF949-A240-409A-84DD-BC0CE2DB1CDA}" dt="2021-11-18T18:03:55.907" v="103"/>
          <ac:spMkLst>
            <pc:docMk/>
            <pc:sldMk cId="2945725005" sldId="260"/>
            <ac:spMk id="7" creationId="{076C95A6-6811-4C74-B236-169E0321EF84}"/>
          </ac:spMkLst>
        </pc:spChg>
        <pc:spChg chg="del mod">
          <ac:chgData name="Lauren Ng" userId="t/4+9Oa3V2bwY+2kQUzpKvYVzE1qFAAfPlO1utHCg88=" providerId="None" clId="Web-{2EDEF949-A240-409A-84DD-BC0CE2DB1CDA}" dt="2021-11-18T18:04:10.626" v="104"/>
          <ac:spMkLst>
            <pc:docMk/>
            <pc:sldMk cId="2945725005" sldId="260"/>
            <ac:spMk id="11" creationId="{AF66B645-98A3-4896-868E-C5104342BD76}"/>
          </ac:spMkLst>
        </pc:spChg>
        <pc:graphicFrameChg chg="del">
          <ac:chgData name="Lauren Ng" userId="t/4+9Oa3V2bwY+2kQUzpKvYVzE1qFAAfPlO1utHCg88=" providerId="None" clId="Web-{2EDEF949-A240-409A-84DD-BC0CE2DB1CDA}" dt="2021-11-18T18:03:52.360" v="102"/>
          <ac:graphicFrameMkLst>
            <pc:docMk/>
            <pc:sldMk cId="2945725005" sldId="260"/>
            <ac:graphicFrameMk id="5" creationId="{5026C51D-1ED2-439D-B283-286D86BF5D55}"/>
          </ac:graphicFrameMkLst>
        </pc:graphicFrameChg>
        <pc:picChg chg="add mod">
          <ac:chgData name="Lauren Ng" userId="t/4+9Oa3V2bwY+2kQUzpKvYVzE1qFAAfPlO1utHCg88=" providerId="None" clId="Web-{2EDEF949-A240-409A-84DD-BC0CE2DB1CDA}" dt="2021-11-18T18:08:47.898" v="112" actId="1076"/>
          <ac:picMkLst>
            <pc:docMk/>
            <pc:sldMk cId="2945725005" sldId="260"/>
            <ac:picMk id="2" creationId="{5E916CAA-0A7C-4DEA-A264-EF65ACD5013A}"/>
          </ac:picMkLst>
        </pc:picChg>
      </pc:sldChg>
      <pc:sldChg chg="modSp">
        <pc:chgData name="Lauren Ng" userId="t/4+9Oa3V2bwY+2kQUzpKvYVzE1qFAAfPlO1utHCg88=" providerId="None" clId="Web-{2EDEF949-A240-409A-84DD-BC0CE2DB1CDA}" dt="2021-11-18T18:21:35.057" v="679" actId="20577"/>
        <pc:sldMkLst>
          <pc:docMk/>
          <pc:sldMk cId="3232209639" sldId="264"/>
        </pc:sldMkLst>
        <pc:spChg chg="mod">
          <ac:chgData name="Lauren Ng" userId="t/4+9Oa3V2bwY+2kQUzpKvYVzE1qFAAfPlO1utHCg88=" providerId="None" clId="Web-{2EDEF949-A240-409A-84DD-BC0CE2DB1CDA}" dt="2021-11-18T18:18:16.521" v="564" actId="20577"/>
          <ac:spMkLst>
            <pc:docMk/>
            <pc:sldMk cId="3232209639" sldId="264"/>
            <ac:spMk id="2" creationId="{00000000-0000-0000-0000-000000000000}"/>
          </ac:spMkLst>
        </pc:spChg>
        <pc:spChg chg="mod">
          <ac:chgData name="Lauren Ng" userId="t/4+9Oa3V2bwY+2kQUzpKvYVzE1qFAAfPlO1utHCg88=" providerId="None" clId="Web-{2EDEF949-A240-409A-84DD-BC0CE2DB1CDA}" dt="2021-11-18T18:21:35.057" v="679" actId="20577"/>
          <ac:spMkLst>
            <pc:docMk/>
            <pc:sldMk cId="3232209639" sldId="264"/>
            <ac:spMk id="3" creationId="{00000000-0000-0000-0000-000000000000}"/>
          </ac:spMkLst>
        </pc:spChg>
      </pc:sldChg>
      <pc:sldChg chg="modSp">
        <pc:chgData name="Lauren Ng" userId="t/4+9Oa3V2bwY+2kQUzpKvYVzE1qFAAfPlO1utHCg88=" providerId="None" clId="Web-{2EDEF949-A240-409A-84DD-BC0CE2DB1CDA}" dt="2021-11-18T18:21:01.275" v="674" actId="20577"/>
        <pc:sldMkLst>
          <pc:docMk/>
          <pc:sldMk cId="3827815770" sldId="265"/>
        </pc:sldMkLst>
        <pc:spChg chg="mod">
          <ac:chgData name="Lauren Ng" userId="t/4+9Oa3V2bwY+2kQUzpKvYVzE1qFAAfPlO1utHCg88=" providerId="None" clId="Web-{2EDEF949-A240-409A-84DD-BC0CE2DB1CDA}" dt="2021-11-18T18:21:01.275" v="674" actId="20577"/>
          <ac:spMkLst>
            <pc:docMk/>
            <pc:sldMk cId="3827815770" sldId="265"/>
            <ac:spMk id="3" creationId="{00000000-0000-0000-0000-000000000000}"/>
          </ac:spMkLst>
        </pc:spChg>
      </pc:sldChg>
      <pc:sldChg chg="modSp add replId">
        <pc:chgData name="Lauren Ng" userId="t/4+9Oa3V2bwY+2kQUzpKvYVzE1qFAAfPlO1utHCg88=" providerId="None" clId="Web-{2EDEF949-A240-409A-84DD-BC0CE2DB1CDA}" dt="2021-11-18T18:14:56.907" v="513" actId="20577"/>
        <pc:sldMkLst>
          <pc:docMk/>
          <pc:sldMk cId="2444677529" sldId="266"/>
        </pc:sldMkLst>
        <pc:spChg chg="mod">
          <ac:chgData name="Lauren Ng" userId="t/4+9Oa3V2bwY+2kQUzpKvYVzE1qFAAfPlO1utHCg88=" providerId="None" clId="Web-{2EDEF949-A240-409A-84DD-BC0CE2DB1CDA}" dt="2021-11-18T18:14:56.907" v="513" actId="20577"/>
          <ac:spMkLst>
            <pc:docMk/>
            <pc:sldMk cId="2444677529" sldId="266"/>
            <ac:spMk id="11" creationId="{AF66B645-98A3-4896-868E-C5104342BD76}"/>
          </ac:spMkLst>
        </pc:spChg>
      </pc:sldChg>
      <pc:sldChg chg="del">
        <pc:chgData name="Lauren Ng" userId="t/4+9Oa3V2bwY+2kQUzpKvYVzE1qFAAfPlO1utHCg88=" providerId="None" clId="Web-{2EDEF949-A240-409A-84DD-BC0CE2DB1CDA}" dt="2021-11-18T17:57:51.960" v="0"/>
        <pc:sldMkLst>
          <pc:docMk/>
          <pc:sldMk cId="4032037453" sldId="266"/>
        </pc:sldMkLst>
      </pc:sldChg>
      <pc:sldChg chg="modSp add replId">
        <pc:chgData name="Lauren Ng" userId="t/4+9Oa3V2bwY+2kQUzpKvYVzE1qFAAfPlO1utHCg88=" providerId="None" clId="Web-{2EDEF949-A240-409A-84DD-BC0CE2DB1CDA}" dt="2021-11-18T18:20:50.697" v="673" actId="20577"/>
        <pc:sldMkLst>
          <pc:docMk/>
          <pc:sldMk cId="221317465" sldId="267"/>
        </pc:sldMkLst>
        <pc:spChg chg="mod">
          <ac:chgData name="Lauren Ng" userId="t/4+9Oa3V2bwY+2kQUzpKvYVzE1qFAAfPlO1utHCg88=" providerId="None" clId="Web-{2EDEF949-A240-409A-84DD-BC0CE2DB1CDA}" dt="2021-11-18T18:18:50.819" v="572" actId="20577"/>
          <ac:spMkLst>
            <pc:docMk/>
            <pc:sldMk cId="221317465" sldId="267"/>
            <ac:spMk id="2" creationId="{00000000-0000-0000-0000-000000000000}"/>
          </ac:spMkLst>
        </pc:spChg>
        <pc:spChg chg="mod">
          <ac:chgData name="Lauren Ng" userId="t/4+9Oa3V2bwY+2kQUzpKvYVzE1qFAAfPlO1utHCg88=" providerId="None" clId="Web-{2EDEF949-A240-409A-84DD-BC0CE2DB1CDA}" dt="2021-11-18T18:20:50.697" v="673" actId="20577"/>
          <ac:spMkLst>
            <pc:docMk/>
            <pc:sldMk cId="221317465" sldId="267"/>
            <ac:spMk id="3" creationId="{00000000-0000-0000-0000-000000000000}"/>
          </ac:spMkLst>
        </pc:spChg>
      </pc:sldChg>
    </pc:docChg>
  </pc:docChgLst>
  <pc:docChgLst>
    <pc:chgData name="Julia McCartan" userId="g9N/OxHvkOWOCOvZvyLpncfsBg40iUM5p1VUQocDCZU=" providerId="None" clId="Web-{47B669F8-1659-44D9-868D-A9E9112E7127}"/>
    <pc:docChg chg="modSld">
      <pc:chgData name="Julia McCartan" userId="g9N/OxHvkOWOCOvZvyLpncfsBg40iUM5p1VUQocDCZU=" providerId="None" clId="Web-{47B669F8-1659-44D9-868D-A9E9112E7127}" dt="2021-11-17T19:51:09.343" v="6" actId="20577"/>
      <pc:docMkLst>
        <pc:docMk/>
      </pc:docMkLst>
      <pc:sldChg chg="modSp">
        <pc:chgData name="Julia McCartan" userId="g9N/OxHvkOWOCOvZvyLpncfsBg40iUM5p1VUQocDCZU=" providerId="None" clId="Web-{47B669F8-1659-44D9-868D-A9E9112E7127}" dt="2021-11-17T19:51:09.343" v="6" actId="20577"/>
        <pc:sldMkLst>
          <pc:docMk/>
          <pc:sldMk cId="2945725005" sldId="260"/>
        </pc:sldMkLst>
        <pc:spChg chg="mod">
          <ac:chgData name="Julia McCartan" userId="g9N/OxHvkOWOCOvZvyLpncfsBg40iUM5p1VUQocDCZU=" providerId="None" clId="Web-{47B669F8-1659-44D9-868D-A9E9112E7127}" dt="2021-11-17T19:51:09.343" v="6" actId="20577"/>
          <ac:spMkLst>
            <pc:docMk/>
            <pc:sldMk cId="2945725005" sldId="260"/>
            <ac:spMk id="11" creationId="{AF66B645-98A3-4896-868E-C5104342BD76}"/>
          </ac:spMkLst>
        </pc:spChg>
      </pc:sldChg>
      <pc:sldChg chg="modSp">
        <pc:chgData name="Julia McCartan" userId="g9N/OxHvkOWOCOvZvyLpncfsBg40iUM5p1VUQocDCZU=" providerId="None" clId="Web-{47B669F8-1659-44D9-868D-A9E9112E7127}" dt="2021-11-17T19:50:41.264" v="0" actId="20577"/>
        <pc:sldMkLst>
          <pc:docMk/>
          <pc:sldMk cId="4017602539" sldId="261"/>
        </pc:sldMkLst>
        <pc:spChg chg="mod">
          <ac:chgData name="Julia McCartan" userId="g9N/OxHvkOWOCOvZvyLpncfsBg40iUM5p1VUQocDCZU=" providerId="None" clId="Web-{47B669F8-1659-44D9-868D-A9E9112E7127}" dt="2021-11-17T19:50:41.264" v="0" actId="20577"/>
          <ac:spMkLst>
            <pc:docMk/>
            <pc:sldMk cId="4017602539" sldId="261"/>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2019 Waste Data</a:t>
            </a:r>
          </a:p>
        </c:rich>
      </c:tx>
      <c:layout>
        <c:manualLayout>
          <c:xMode val="edge"/>
          <c:yMode val="edge"/>
          <c:x val="0.30868260598469338"/>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2019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C4F7-4472-BAC1-CDC80FFC05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DAC-4CAE-9C92-8D8E168ACAD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DAC-4CAE-9C92-8D8E168ACAD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DAC-4CAE-9C92-8D8E168ACAD0}"/>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Trash</c:v>
                </c:pt>
                <c:pt idx="1">
                  <c:v>Recycle</c:v>
                </c:pt>
                <c:pt idx="2">
                  <c:v>Green</c:v>
                </c:pt>
                <c:pt idx="3">
                  <c:v>Food</c:v>
                </c:pt>
              </c:strCache>
            </c:strRef>
          </c:cat>
          <c:val>
            <c:numRef>
              <c:f>Sheet1!$B$2:$B$5</c:f>
              <c:numCache>
                <c:formatCode>General</c:formatCode>
                <c:ptCount val="4"/>
                <c:pt idx="0">
                  <c:v>231.83</c:v>
                </c:pt>
                <c:pt idx="1">
                  <c:v>30</c:v>
                </c:pt>
                <c:pt idx="2">
                  <c:v>39.1</c:v>
                </c:pt>
                <c:pt idx="3">
                  <c:v>6</c:v>
                </c:pt>
              </c:numCache>
            </c:numRef>
          </c:val>
          <c:extLst>
            <c:ext xmlns:c16="http://schemas.microsoft.com/office/drawing/2014/chart" uri="{C3380CC4-5D6E-409C-BE32-E72D297353CC}">
              <c16:uniqueId val="{00000000-C4F7-4472-BAC1-CDC80FFC058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C87DF-C649-46FD-B734-1A65030E883B}" type="datetimeFigureOut">
              <a:rPr lang="en-US" smtClean="0"/>
              <a:t>11/19/2021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B1814-43E2-4444-B4D5-166C60F13E22}" type="slidenum">
              <a:rPr lang="en-US" smtClean="0"/>
              <a:t>‹#›</a:t>
            </a:fld>
            <a:endParaRPr lang="en-US"/>
          </a:p>
        </p:txBody>
      </p:sp>
    </p:spTree>
    <p:extLst>
      <p:ext uri="{BB962C8B-B14F-4D97-AF65-F5344CB8AC3E}">
        <p14:creationId xmlns:p14="http://schemas.microsoft.com/office/powerpoint/2010/main" val="386244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171450" indent="-171450">
              <a:buFontTx/>
              <a:buChar char="-"/>
            </a:pPr>
            <a:r>
              <a:rPr lang="en-US" dirty="0"/>
              <a:t>Both Pomona and CMC have students working as EcoReps in the residential halls during the school year. Year-round, Pomona has a student dedicated to data collection and reporting (6 </a:t>
            </a:r>
            <a:r>
              <a:rPr lang="en-US" dirty="0" err="1"/>
              <a:t>hr</a:t>
            </a:r>
            <a:r>
              <a:rPr lang="en-US" dirty="0"/>
              <a:t>/week). In the summer, they hire students to help put together the final sustainability report each year.</a:t>
            </a:r>
          </a:p>
          <a:p>
            <a:pPr marL="0" indent="0">
              <a:buFontTx/>
              <a:buNone/>
            </a:pPr>
            <a:endParaRPr lang="en-US" dirty="0"/>
          </a:p>
          <a:p>
            <a:pPr marL="171450" indent="-171450">
              <a:buFontTx/>
              <a:buChar char="-"/>
            </a:pPr>
            <a:r>
              <a:rPr lang="en-US" dirty="0"/>
              <a:t>Build connections with local organizations to explore partnership opportunities and contribute to local community </a:t>
            </a:r>
          </a:p>
          <a:p>
            <a:pPr marL="171450" indent="-171450">
              <a:buFontTx/>
              <a:buChar char="-"/>
            </a:pPr>
            <a:r>
              <a:rPr lang="en-US" dirty="0"/>
              <a:t>My prior experience with SEI Climate Corps program and youth leadership/mentorship can inform green career programming </a:t>
            </a:r>
          </a:p>
          <a:p>
            <a:pPr marL="171450" indent="-171450">
              <a:buFontTx/>
              <a:buChar char="-"/>
            </a:pPr>
            <a:endParaRPr lang="en-US" dirty="0"/>
          </a:p>
          <a:p>
            <a:pPr marL="171450" indent="-171450">
              <a:buFontTx/>
              <a:buChar char="-"/>
            </a:pPr>
            <a:r>
              <a:rPr lang="en-US" dirty="0"/>
              <a:t>A faculty member has expressed interest in integrating the data analysis component of greenhouse gas reporting into their Fall 2022 class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2F1EC1A-8745-476C-B8A8-44DBCA1BF0C4}" type="slidenum">
              <a:rPr lang="en-US" smtClean="0"/>
              <a:t>9</a:t>
            </a:fld>
            <a:endParaRPr lang="en-US"/>
          </a:p>
        </p:txBody>
      </p:sp>
    </p:spTree>
    <p:extLst>
      <p:ext uri="{BB962C8B-B14F-4D97-AF65-F5344CB8AC3E}">
        <p14:creationId xmlns:p14="http://schemas.microsoft.com/office/powerpoint/2010/main" val="420786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43815" indent="-228600">
              <a:lnSpc>
                <a:spcPct val="100000"/>
              </a:lnSpc>
              <a:spcBef>
                <a:spcPts val="2245"/>
              </a:spcBef>
              <a:buFont typeface="Arial"/>
              <a:buChar char="•"/>
              <a:tabLst>
                <a:tab pos="228600" algn="l"/>
              </a:tabLst>
            </a:pPr>
            <a:r>
              <a:rPr lang="en-US" sz="2800" spc="30" dirty="0">
                <a:solidFill>
                  <a:srgbClr val="009591"/>
                </a:solidFill>
                <a:latin typeface="Trebuchet MS"/>
                <a:cs typeface="Trebuchet MS"/>
              </a:rPr>
              <a:t>The SAS student president and sustainability representative reached out to us to schedule a meeting. There is strong student interest in sustainability this year – 11 students formed a sustainability committee and are working on several different topics of interest: composting/waste diversion, the carbon commitment, divestment, Scripps </a:t>
            </a:r>
            <a:r>
              <a:rPr lang="en-US" sz="2800" spc="30" dirty="0" err="1">
                <a:solidFill>
                  <a:srgbClr val="009591"/>
                </a:solidFill>
                <a:latin typeface="Trebuchet MS"/>
                <a:cs typeface="Trebuchet MS"/>
              </a:rPr>
              <a:t>Scrapps</a:t>
            </a:r>
            <a:r>
              <a:rPr lang="en-US" sz="2800" spc="30" dirty="0">
                <a:solidFill>
                  <a:srgbClr val="009591"/>
                </a:solidFill>
                <a:latin typeface="Trebuchet MS"/>
                <a:cs typeface="Trebuchet MS"/>
              </a:rPr>
              <a:t> and a proposal for a Free Room. </a:t>
            </a:r>
          </a:p>
          <a:p>
            <a:pPr marL="228600" marR="43815" indent="-228600">
              <a:lnSpc>
                <a:spcPct val="100000"/>
              </a:lnSpc>
              <a:spcBef>
                <a:spcPts val="2245"/>
              </a:spcBef>
              <a:buFont typeface="Arial"/>
              <a:buChar char="•"/>
              <a:tabLst>
                <a:tab pos="228600" algn="l"/>
              </a:tabLst>
            </a:pPr>
            <a:endParaRPr lang="en-US" sz="2800" spc="30" dirty="0">
              <a:solidFill>
                <a:srgbClr val="009591"/>
              </a:solidFill>
              <a:latin typeface="Trebuchet MS"/>
              <a:cs typeface="Trebuchet MS"/>
            </a:endParaRPr>
          </a:p>
          <a:p>
            <a:pPr marL="228600" marR="43815" indent="-228600">
              <a:lnSpc>
                <a:spcPct val="100000"/>
              </a:lnSpc>
              <a:spcBef>
                <a:spcPts val="2245"/>
              </a:spcBef>
              <a:buFont typeface="Arial"/>
              <a:buChar char="•"/>
              <a:tabLst>
                <a:tab pos="228600" algn="l"/>
              </a:tabLst>
            </a:pPr>
            <a:r>
              <a:rPr lang="en-US" sz="2800" spc="30" dirty="0">
                <a:solidFill>
                  <a:srgbClr val="009591"/>
                </a:solidFill>
                <a:latin typeface="Trebuchet MS"/>
                <a:cs typeface="Trebuchet MS"/>
              </a:rPr>
              <a:t>November 5, 8am-12pm</a:t>
            </a:r>
          </a:p>
          <a:p>
            <a:pPr marL="685800" marR="43815" lvl="1" indent="-228600">
              <a:spcBef>
                <a:spcPts val="2150"/>
              </a:spcBef>
              <a:buFont typeface="Arial"/>
              <a:buChar char="•"/>
              <a:tabLst>
                <a:tab pos="228600" algn="l"/>
              </a:tabLst>
            </a:pPr>
            <a:r>
              <a:rPr lang="en-US" sz="2000" spc="30" dirty="0">
                <a:solidFill>
                  <a:srgbClr val="009591"/>
                </a:solidFill>
                <a:latin typeface="Trebuchet MS"/>
                <a:cs typeface="Trebuchet MS"/>
              </a:rPr>
              <a:t>Registration for contact tracing</a:t>
            </a:r>
            <a:endParaRPr lang="en-US" sz="2000" dirty="0">
              <a:latin typeface="Trebuchet MS"/>
              <a:cs typeface="Trebuchet MS"/>
            </a:endParaRPr>
          </a:p>
          <a:p>
            <a:pPr marL="685800" marR="5080" lvl="2" indent="-228600">
              <a:spcBef>
                <a:spcPts val="1510"/>
              </a:spcBef>
              <a:buFont typeface="Arial"/>
              <a:buChar char="•"/>
              <a:tabLst>
                <a:tab pos="228600" algn="l"/>
              </a:tabLst>
            </a:pPr>
            <a:r>
              <a:rPr lang="en-US" sz="2000" spc="30" dirty="0">
                <a:solidFill>
                  <a:srgbClr val="009591"/>
                </a:solidFill>
                <a:latin typeface="Trebuchet MS"/>
                <a:cs typeface="Trebuchet MS"/>
              </a:rPr>
              <a:t>Open to 5Cs and local community</a:t>
            </a:r>
            <a:endParaRPr lang="en-US" sz="2400" dirty="0">
              <a:latin typeface="Trebuchet MS"/>
              <a:cs typeface="Trebuchet MS"/>
            </a:endParaRPr>
          </a:p>
          <a:p>
            <a:pPr marL="228600" marR="43815" indent="-228600">
              <a:lnSpc>
                <a:spcPct val="100000"/>
              </a:lnSpc>
              <a:spcBef>
                <a:spcPts val="2150"/>
              </a:spcBef>
              <a:buFont typeface="Arial"/>
              <a:buChar char="•"/>
              <a:tabLst>
                <a:tab pos="228600" algn="l"/>
              </a:tabLst>
            </a:pPr>
            <a:r>
              <a:rPr lang="en-US" sz="2800" spc="30" dirty="0">
                <a:solidFill>
                  <a:srgbClr val="009591"/>
                </a:solidFill>
                <a:latin typeface="Trebuchet MS"/>
                <a:cs typeface="Trebuchet MS"/>
              </a:rPr>
              <a:t>In 2019, we harvested 1,500 lbs.</a:t>
            </a:r>
          </a:p>
          <a:p>
            <a:pPr marL="228600" marR="43815" indent="-228600">
              <a:spcBef>
                <a:spcPts val="2150"/>
              </a:spcBef>
              <a:buFont typeface="Arial"/>
              <a:buChar char="•"/>
              <a:tabLst>
                <a:tab pos="228600" algn="l"/>
              </a:tabLst>
            </a:pPr>
            <a:r>
              <a:rPr lang="en-US" sz="2800" spc="30" dirty="0">
                <a:solidFill>
                  <a:srgbClr val="009591"/>
                </a:solidFill>
                <a:latin typeface="Trebuchet MS"/>
              </a:rPr>
              <a:t>Award winning: Los Angeles International Extra Virgin Olive Oil Competition. </a:t>
            </a:r>
          </a:p>
          <a:p>
            <a:endParaRPr lang="en-US" dirty="0"/>
          </a:p>
        </p:txBody>
      </p:sp>
      <p:sp>
        <p:nvSpPr>
          <p:cNvPr id="4" name="Slide Number Placeholder 3"/>
          <p:cNvSpPr>
            <a:spLocks noGrp="1"/>
          </p:cNvSpPr>
          <p:nvPr>
            <p:ph type="sldNum" sz="quarter" idx="5"/>
          </p:nvPr>
        </p:nvSpPr>
        <p:spPr/>
        <p:txBody>
          <a:bodyPr/>
          <a:lstStyle/>
          <a:p>
            <a:fld id="{12F1EC1A-8745-476C-B8A8-44DBCA1BF0C4}" type="slidenum">
              <a:rPr lang="en-US" smtClean="0"/>
              <a:t>4</a:t>
            </a:fld>
            <a:endParaRPr lang="en-US"/>
          </a:p>
        </p:txBody>
      </p:sp>
    </p:spTree>
    <p:extLst>
      <p:ext uri="{BB962C8B-B14F-4D97-AF65-F5344CB8AC3E}">
        <p14:creationId xmlns:p14="http://schemas.microsoft.com/office/powerpoint/2010/main" val="22209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171450" indent="-171450">
              <a:buFontTx/>
              <a:buChar char="-"/>
            </a:pPr>
            <a:r>
              <a:rPr lang="en-US" dirty="0"/>
              <a:t>Both Pomona and CMC have students working as EcoReps in the residential halls during the school year. Year-round, Pomona has a student dedicated to data collection and reporting (6 </a:t>
            </a:r>
            <a:r>
              <a:rPr lang="en-US" dirty="0" err="1"/>
              <a:t>hr</a:t>
            </a:r>
            <a:r>
              <a:rPr lang="en-US" dirty="0"/>
              <a:t>/week). In the summer, they hire students to help put together the final sustainability report each year.</a:t>
            </a:r>
          </a:p>
          <a:p>
            <a:pPr marL="0" indent="0">
              <a:buFontTx/>
              <a:buNone/>
            </a:pPr>
            <a:endParaRPr lang="en-US" dirty="0"/>
          </a:p>
          <a:p>
            <a:pPr marL="171450" indent="-171450">
              <a:buFontTx/>
              <a:buChar char="-"/>
            </a:pPr>
            <a:r>
              <a:rPr lang="en-US" dirty="0"/>
              <a:t>Build connections with local organizations to explore partnership opportunities and contribute to local community </a:t>
            </a:r>
          </a:p>
          <a:p>
            <a:pPr marL="171450" indent="-171450">
              <a:buFontTx/>
              <a:buChar char="-"/>
            </a:pPr>
            <a:r>
              <a:rPr lang="en-US" dirty="0"/>
              <a:t>My prior experience with SEI Climate Corps program and youth leadership/mentorship can inform green career programming </a:t>
            </a:r>
          </a:p>
          <a:p>
            <a:pPr marL="171450" indent="-171450">
              <a:buFontTx/>
              <a:buChar char="-"/>
            </a:pPr>
            <a:endParaRPr lang="en-US" dirty="0"/>
          </a:p>
          <a:p>
            <a:pPr marL="171450" indent="-171450">
              <a:buFontTx/>
              <a:buChar char="-"/>
            </a:pPr>
            <a:r>
              <a:rPr lang="en-US" dirty="0"/>
              <a:t>A faculty member has expressed interest in integrating the data analysis component of greenhouse gas reporting into their Fall 2022 class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2F1EC1A-8745-476C-B8A8-44DBCA1BF0C4}" type="slidenum">
              <a:rPr lang="en-US" smtClean="0"/>
              <a:t>6</a:t>
            </a:fld>
            <a:endParaRPr lang="en-US"/>
          </a:p>
        </p:txBody>
      </p:sp>
    </p:spTree>
    <p:extLst>
      <p:ext uri="{BB962C8B-B14F-4D97-AF65-F5344CB8AC3E}">
        <p14:creationId xmlns:p14="http://schemas.microsoft.com/office/powerpoint/2010/main" val="362606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171450" indent="-171450">
              <a:buFontTx/>
              <a:buChar char="-"/>
            </a:pPr>
            <a:r>
              <a:rPr lang="en-US" dirty="0"/>
              <a:t>Both Pomona and CMC have students working as EcoReps in the residential halls during the school year. Year-round, Pomona has a student dedicated to data collection and reporting (6 </a:t>
            </a:r>
            <a:r>
              <a:rPr lang="en-US" dirty="0" err="1"/>
              <a:t>hr</a:t>
            </a:r>
            <a:r>
              <a:rPr lang="en-US" dirty="0"/>
              <a:t>/week). In the summer, they hire students to help put together the final sustainability report each year.</a:t>
            </a:r>
          </a:p>
          <a:p>
            <a:pPr marL="0" indent="0">
              <a:buFontTx/>
              <a:buNone/>
            </a:pPr>
            <a:endParaRPr lang="en-US" dirty="0"/>
          </a:p>
          <a:p>
            <a:pPr marL="171450" indent="-171450">
              <a:buFontTx/>
              <a:buChar char="-"/>
            </a:pPr>
            <a:r>
              <a:rPr lang="en-US" dirty="0"/>
              <a:t>Build connections with local organizations to explore partnership opportunities and contribute to local community </a:t>
            </a:r>
          </a:p>
          <a:p>
            <a:pPr marL="171450" indent="-171450">
              <a:buFontTx/>
              <a:buChar char="-"/>
            </a:pPr>
            <a:r>
              <a:rPr lang="en-US" dirty="0"/>
              <a:t>My prior experience with SEI Climate Corps program and youth leadership/mentorship can inform green career programming </a:t>
            </a:r>
          </a:p>
          <a:p>
            <a:pPr marL="171450" indent="-171450">
              <a:buFontTx/>
              <a:buChar char="-"/>
            </a:pPr>
            <a:endParaRPr lang="en-US" dirty="0"/>
          </a:p>
          <a:p>
            <a:pPr marL="171450" indent="-171450">
              <a:buFontTx/>
              <a:buChar char="-"/>
            </a:pPr>
            <a:r>
              <a:rPr lang="en-US" dirty="0"/>
              <a:t>A faculty member has expressed interest in integrating the data analysis component of greenhouse gas reporting into their Fall 2022 class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2F1EC1A-8745-476C-B8A8-44DBCA1BF0C4}" type="slidenum">
              <a:rPr lang="en-US" smtClean="0"/>
              <a:t>7</a:t>
            </a:fld>
            <a:endParaRPr lang="en-US"/>
          </a:p>
        </p:txBody>
      </p:sp>
    </p:spTree>
    <p:extLst>
      <p:ext uri="{BB962C8B-B14F-4D97-AF65-F5344CB8AC3E}">
        <p14:creationId xmlns:p14="http://schemas.microsoft.com/office/powerpoint/2010/main" val="138398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171450" indent="-171450">
              <a:buFontTx/>
              <a:buChar char="-"/>
            </a:pPr>
            <a:r>
              <a:rPr lang="en-US" dirty="0"/>
              <a:t>Both Pomona and CMC have students working as EcoReps in the residential halls during the school year. Year-round, Pomona has a student dedicated to data collection and reporting (6 </a:t>
            </a:r>
            <a:r>
              <a:rPr lang="en-US" dirty="0" err="1"/>
              <a:t>hr</a:t>
            </a:r>
            <a:r>
              <a:rPr lang="en-US" dirty="0"/>
              <a:t>/week). In the summer, they hire students to help put together the final sustainability report each year.</a:t>
            </a:r>
          </a:p>
          <a:p>
            <a:pPr marL="0" indent="0">
              <a:buFontTx/>
              <a:buNone/>
            </a:pPr>
            <a:endParaRPr lang="en-US" dirty="0"/>
          </a:p>
          <a:p>
            <a:pPr marL="171450" indent="-171450">
              <a:buFontTx/>
              <a:buChar char="-"/>
            </a:pPr>
            <a:r>
              <a:rPr lang="en-US" dirty="0"/>
              <a:t>Build connections with local organizations to explore partnership opportunities and contribute to local community </a:t>
            </a:r>
          </a:p>
          <a:p>
            <a:pPr marL="171450" indent="-171450">
              <a:buFontTx/>
              <a:buChar char="-"/>
            </a:pPr>
            <a:r>
              <a:rPr lang="en-US" dirty="0"/>
              <a:t>My prior experience with SEI Climate Corps program and youth leadership/mentorship can inform green career programming </a:t>
            </a:r>
          </a:p>
          <a:p>
            <a:pPr marL="171450" indent="-171450">
              <a:buFontTx/>
              <a:buChar char="-"/>
            </a:pPr>
            <a:endParaRPr lang="en-US" dirty="0"/>
          </a:p>
          <a:p>
            <a:pPr marL="171450" indent="-171450">
              <a:buFontTx/>
              <a:buChar char="-"/>
            </a:pPr>
            <a:r>
              <a:rPr lang="en-US" dirty="0"/>
              <a:t>A faculty member has expressed interest in integrating the data analysis component of greenhouse gas reporting into their Fall 2022 class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2F1EC1A-8745-476C-B8A8-44DBCA1BF0C4}" type="slidenum">
              <a:rPr lang="en-US" smtClean="0"/>
              <a:t>9</a:t>
            </a:fld>
            <a:endParaRPr lang="en-US"/>
          </a:p>
        </p:txBody>
      </p:sp>
    </p:spTree>
    <p:extLst>
      <p:ext uri="{BB962C8B-B14F-4D97-AF65-F5344CB8AC3E}">
        <p14:creationId xmlns:p14="http://schemas.microsoft.com/office/powerpoint/2010/main" val="640545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171450" indent="-171450">
              <a:buFontTx/>
              <a:buChar char="-"/>
            </a:pPr>
            <a:r>
              <a:rPr lang="en-US" dirty="0"/>
              <a:t>Both Pomona and CMC have students working as EcoReps in the residential halls during the school year. Year-round, Pomona has a student dedicated to data collection and reporting (6 </a:t>
            </a:r>
            <a:r>
              <a:rPr lang="en-US" dirty="0" err="1"/>
              <a:t>hr</a:t>
            </a:r>
            <a:r>
              <a:rPr lang="en-US" dirty="0"/>
              <a:t>/week). In the summer, they hire students to help put together the final sustainability report each year.</a:t>
            </a:r>
          </a:p>
          <a:p>
            <a:pPr marL="0" indent="0">
              <a:buFontTx/>
              <a:buNone/>
            </a:pPr>
            <a:endParaRPr lang="en-US" dirty="0"/>
          </a:p>
          <a:p>
            <a:pPr marL="171450" indent="-171450">
              <a:buFontTx/>
              <a:buChar char="-"/>
            </a:pPr>
            <a:r>
              <a:rPr lang="en-US" dirty="0"/>
              <a:t>Build connections with local organizations to explore partnership opportunities and contribute to local community </a:t>
            </a:r>
          </a:p>
          <a:p>
            <a:pPr marL="171450" indent="-171450">
              <a:buFontTx/>
              <a:buChar char="-"/>
            </a:pPr>
            <a:r>
              <a:rPr lang="en-US" dirty="0"/>
              <a:t>My prior experience with SEI Climate Corps program and youth leadership/mentorship can inform green career programming </a:t>
            </a:r>
          </a:p>
          <a:p>
            <a:pPr marL="171450" indent="-171450">
              <a:buFontTx/>
              <a:buChar char="-"/>
            </a:pPr>
            <a:endParaRPr lang="en-US" dirty="0"/>
          </a:p>
          <a:p>
            <a:pPr marL="171450" indent="-171450">
              <a:buFontTx/>
              <a:buChar char="-"/>
            </a:pPr>
            <a:r>
              <a:rPr lang="en-US" dirty="0"/>
              <a:t>A faculty member has expressed interest in integrating the data analysis component of greenhouse gas reporting into their Fall 2022 class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2F1EC1A-8745-476C-B8A8-44DBCA1BF0C4}" type="slidenum">
              <a:rPr lang="en-US" smtClean="0"/>
              <a:t>11</a:t>
            </a:fld>
            <a:endParaRPr lang="en-US"/>
          </a:p>
        </p:txBody>
      </p:sp>
    </p:spTree>
    <p:extLst>
      <p:ext uri="{BB962C8B-B14F-4D97-AF65-F5344CB8AC3E}">
        <p14:creationId xmlns:p14="http://schemas.microsoft.com/office/powerpoint/2010/main" val="39951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171450" indent="-171450">
              <a:buFontTx/>
              <a:buChar char="-"/>
            </a:pPr>
            <a:r>
              <a:rPr lang="en-US" dirty="0"/>
              <a:t>Both Pomona and CMC have students working as EcoReps in the residential halls during the school year. Year-round, Pomona has a student dedicated to data collection and reporting (6 </a:t>
            </a:r>
            <a:r>
              <a:rPr lang="en-US" dirty="0" err="1"/>
              <a:t>hr</a:t>
            </a:r>
            <a:r>
              <a:rPr lang="en-US" dirty="0"/>
              <a:t>/week). In the summer, they hire students to help put together the final sustainability report each year.</a:t>
            </a:r>
          </a:p>
          <a:p>
            <a:pPr marL="0" indent="0">
              <a:buFontTx/>
              <a:buNone/>
            </a:pPr>
            <a:endParaRPr lang="en-US" dirty="0"/>
          </a:p>
          <a:p>
            <a:pPr marL="171450" indent="-171450">
              <a:buFontTx/>
              <a:buChar char="-"/>
            </a:pPr>
            <a:r>
              <a:rPr lang="en-US" dirty="0"/>
              <a:t>Build connections with local organizations to explore partnership opportunities and contribute to local community </a:t>
            </a:r>
          </a:p>
          <a:p>
            <a:pPr marL="171450" indent="-171450">
              <a:buFontTx/>
              <a:buChar char="-"/>
            </a:pPr>
            <a:r>
              <a:rPr lang="en-US" dirty="0"/>
              <a:t>My prior experience with SEI Climate Corps program and youth leadership/mentorship can inform green career programming </a:t>
            </a:r>
          </a:p>
          <a:p>
            <a:pPr marL="171450" indent="-171450">
              <a:buFontTx/>
              <a:buChar char="-"/>
            </a:pPr>
            <a:endParaRPr lang="en-US" dirty="0"/>
          </a:p>
          <a:p>
            <a:pPr marL="171450" indent="-171450">
              <a:buFontTx/>
              <a:buChar char="-"/>
            </a:pPr>
            <a:r>
              <a:rPr lang="en-US" dirty="0"/>
              <a:t>A faculty member has expressed interest in integrating the data analysis component of greenhouse gas reporting into their Fall 2022 class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2F1EC1A-8745-476C-B8A8-44DBCA1BF0C4}" type="slidenum">
              <a:rPr lang="en-US" smtClean="0"/>
              <a:t>12</a:t>
            </a:fld>
            <a:endParaRPr lang="en-US"/>
          </a:p>
        </p:txBody>
      </p:sp>
    </p:spTree>
    <p:extLst>
      <p:ext uri="{BB962C8B-B14F-4D97-AF65-F5344CB8AC3E}">
        <p14:creationId xmlns:p14="http://schemas.microsoft.com/office/powerpoint/2010/main" val="52286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171450" indent="-171450">
              <a:buFontTx/>
              <a:buChar char="-"/>
            </a:pPr>
            <a:r>
              <a:rPr lang="en-US" dirty="0"/>
              <a:t>Both Pomona and CMC have students working as EcoReps in the residential halls during the school year. Year-round, Pomona has a student dedicated to data collection and reporting (6 </a:t>
            </a:r>
            <a:r>
              <a:rPr lang="en-US" dirty="0" err="1"/>
              <a:t>hr</a:t>
            </a:r>
            <a:r>
              <a:rPr lang="en-US" dirty="0"/>
              <a:t>/week). In the summer, they hire students to help put together the final sustainability report each year.</a:t>
            </a:r>
          </a:p>
          <a:p>
            <a:pPr marL="0" indent="0">
              <a:buFontTx/>
              <a:buNone/>
            </a:pPr>
            <a:endParaRPr lang="en-US" dirty="0"/>
          </a:p>
          <a:p>
            <a:pPr marL="171450" indent="-171450">
              <a:buFontTx/>
              <a:buChar char="-"/>
            </a:pPr>
            <a:r>
              <a:rPr lang="en-US" dirty="0"/>
              <a:t>Build connections with local organizations to explore partnership opportunities and contribute to local community </a:t>
            </a:r>
          </a:p>
          <a:p>
            <a:pPr marL="171450" indent="-171450">
              <a:buFontTx/>
              <a:buChar char="-"/>
            </a:pPr>
            <a:r>
              <a:rPr lang="en-US" dirty="0"/>
              <a:t>My prior experience with SEI Climate Corps program and youth leadership/mentorship can inform green career programming </a:t>
            </a:r>
          </a:p>
          <a:p>
            <a:pPr marL="171450" indent="-171450">
              <a:buFontTx/>
              <a:buChar char="-"/>
            </a:pPr>
            <a:endParaRPr lang="en-US" dirty="0"/>
          </a:p>
          <a:p>
            <a:pPr marL="171450" indent="-171450">
              <a:buFontTx/>
              <a:buChar char="-"/>
            </a:pPr>
            <a:r>
              <a:rPr lang="en-US" dirty="0"/>
              <a:t>A faculty member has expressed interest in integrating the data analysis component of greenhouse gas reporting into their Fall 2022 class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2F1EC1A-8745-476C-B8A8-44DBCA1BF0C4}" type="slidenum">
              <a:rPr lang="en-US" smtClean="0"/>
              <a:t>13</a:t>
            </a:fld>
            <a:endParaRPr lang="en-US"/>
          </a:p>
        </p:txBody>
      </p:sp>
    </p:spTree>
    <p:extLst>
      <p:ext uri="{BB962C8B-B14F-4D97-AF65-F5344CB8AC3E}">
        <p14:creationId xmlns:p14="http://schemas.microsoft.com/office/powerpoint/2010/main" val="1975235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171450" indent="-171450">
              <a:buFontTx/>
              <a:buChar char="-"/>
            </a:pPr>
            <a:r>
              <a:rPr lang="en-US" dirty="0"/>
              <a:t>Both Pomona and CMC have students working as EcoReps in the residential halls during the school year. Year-round, Pomona has a student dedicated to data collection and reporting (6 </a:t>
            </a:r>
            <a:r>
              <a:rPr lang="en-US" dirty="0" err="1"/>
              <a:t>hr</a:t>
            </a:r>
            <a:r>
              <a:rPr lang="en-US" dirty="0"/>
              <a:t>/week). In the summer, they hire students to help put together the final sustainability report each year.</a:t>
            </a:r>
          </a:p>
          <a:p>
            <a:pPr marL="0" indent="0">
              <a:buFontTx/>
              <a:buNone/>
            </a:pPr>
            <a:endParaRPr lang="en-US" dirty="0"/>
          </a:p>
          <a:p>
            <a:pPr marL="171450" indent="-171450">
              <a:buFontTx/>
              <a:buChar char="-"/>
            </a:pPr>
            <a:r>
              <a:rPr lang="en-US" dirty="0"/>
              <a:t>Build connections with local organizations to explore partnership opportunities and contribute to local community </a:t>
            </a:r>
          </a:p>
          <a:p>
            <a:pPr marL="171450" indent="-171450">
              <a:buFontTx/>
              <a:buChar char="-"/>
            </a:pPr>
            <a:r>
              <a:rPr lang="en-US" dirty="0"/>
              <a:t>My prior experience with SEI Climate Corps program and youth leadership/mentorship can inform green career programming </a:t>
            </a:r>
          </a:p>
          <a:p>
            <a:pPr marL="171450" indent="-171450">
              <a:buFontTx/>
              <a:buChar char="-"/>
            </a:pPr>
            <a:endParaRPr lang="en-US" dirty="0"/>
          </a:p>
          <a:p>
            <a:pPr marL="171450" indent="-171450">
              <a:buFontTx/>
              <a:buChar char="-"/>
            </a:pPr>
            <a:r>
              <a:rPr lang="en-US" dirty="0"/>
              <a:t>A faculty member has expressed interest in integrating the data analysis component of greenhouse gas reporting into their Fall 2022 class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2F1EC1A-8745-476C-B8A8-44DBCA1BF0C4}" type="slidenum">
              <a:rPr lang="en-US" smtClean="0"/>
              <a:t>14</a:t>
            </a:fld>
            <a:endParaRPr lang="en-US"/>
          </a:p>
        </p:txBody>
      </p:sp>
    </p:spTree>
    <p:extLst>
      <p:ext uri="{BB962C8B-B14F-4D97-AF65-F5344CB8AC3E}">
        <p14:creationId xmlns:p14="http://schemas.microsoft.com/office/powerpoint/2010/main" val="3116267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600" b="1" i="0">
                <a:solidFill>
                  <a:srgbClr val="00959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bg1"/>
                </a:solidFill>
                <a:latin typeface="Trebuchet MS"/>
                <a:cs typeface="Trebuchet MS"/>
              </a:defRPr>
            </a:lvl1pPr>
          </a:lstStyle>
          <a:p>
            <a:pPr marL="12700">
              <a:lnSpc>
                <a:spcPct val="100000"/>
              </a:lnSpc>
              <a:spcBef>
                <a:spcPts val="40"/>
              </a:spcBef>
            </a:pPr>
            <a:r>
              <a:rPr spc="200" dirty="0">
                <a:solidFill>
                  <a:srgbClr val="009591"/>
                </a:solidFill>
              </a:rPr>
              <a:t>9/29/2021</a:t>
            </a:r>
            <a:r>
              <a:rPr spc="-70" dirty="0">
                <a:solidFill>
                  <a:srgbClr val="009591"/>
                </a:solidFill>
              </a:rPr>
              <a:t> </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11/19/2021</a:t>
            </a:fld>
            <a:endParaRPr lang="en-US"/>
          </a:p>
        </p:txBody>
      </p:sp>
      <p:sp>
        <p:nvSpPr>
          <p:cNvPr id="5" name="Holder 5"/>
          <p:cNvSpPr>
            <a:spLocks noGrp="1"/>
          </p:cNvSpPr>
          <p:nvPr>
            <p:ph type="sldNum" sz="quarter" idx="7"/>
          </p:nvPr>
        </p:nvSpPr>
        <p:spPr/>
        <p:txBody>
          <a:bodyPr lIns="0" tIns="0" rIns="0" bIns="0"/>
          <a:lstStyle>
            <a:lvl1pPr>
              <a:defRPr sz="3600" b="1" i="0">
                <a:solidFill>
                  <a:schemeClr val="bg1"/>
                </a:solidFill>
                <a:latin typeface="Segoe UI"/>
                <a:cs typeface="Segoe UI"/>
              </a:defRPr>
            </a:lvl1pPr>
          </a:lstStyle>
          <a:p>
            <a:pPr marL="38100">
              <a:lnSpc>
                <a:spcPct val="100000"/>
              </a:lnSpc>
              <a:spcBef>
                <a:spcPts val="384"/>
              </a:spcBef>
            </a:pPr>
            <a:fld id="{81D60167-4931-47E6-BA6A-407CBD079E47}" type="slidenum">
              <a:rPr dirty="0">
                <a:solidFill>
                  <a:srgbClr val="009591"/>
                </a:solidFill>
              </a:rPr>
              <a:t>‹#›</a:t>
            </a:fld>
            <a:endParaRPr dirty="0">
              <a:solidFill>
                <a:srgbClr val="00959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1">
              <a:alpha val="39999"/>
            </a:srgbClr>
          </a:solidFill>
        </p:spPr>
        <p:txBody>
          <a:bodyPr wrap="square" lIns="0" tIns="0" rIns="0" bIns="0" rtlCol="0"/>
          <a:lstStyle/>
          <a:p>
            <a:endParaRPr/>
          </a:p>
        </p:txBody>
      </p:sp>
      <p:sp>
        <p:nvSpPr>
          <p:cNvPr id="18" name="bg object 18"/>
          <p:cNvSpPr/>
          <p:nvPr/>
        </p:nvSpPr>
        <p:spPr>
          <a:xfrm>
            <a:off x="367284" y="335279"/>
            <a:ext cx="11457940" cy="6187440"/>
          </a:xfrm>
          <a:custGeom>
            <a:avLst/>
            <a:gdLst/>
            <a:ahLst/>
            <a:cxnLst/>
            <a:rect l="l" t="t" r="r" b="b"/>
            <a:pathLst>
              <a:path w="11457940" h="6187440">
                <a:moveTo>
                  <a:pt x="0" y="0"/>
                </a:moveTo>
                <a:lnTo>
                  <a:pt x="11457432" y="0"/>
                </a:lnTo>
                <a:lnTo>
                  <a:pt x="11457432" y="6187440"/>
                </a:lnTo>
                <a:lnTo>
                  <a:pt x="0" y="6187440"/>
                </a:lnTo>
                <a:lnTo>
                  <a:pt x="0" y="0"/>
                </a:lnTo>
                <a:close/>
              </a:path>
            </a:pathLst>
          </a:custGeom>
          <a:ln w="12699">
            <a:solidFill>
              <a:srgbClr val="FFFFFF"/>
            </a:solidFill>
          </a:ln>
        </p:spPr>
        <p:txBody>
          <a:bodyPr wrap="square" lIns="0" tIns="0" rIns="0" bIns="0" rtlCol="0"/>
          <a:lstStyle/>
          <a:p>
            <a:endParaRPr/>
          </a:p>
        </p:txBody>
      </p:sp>
      <p:sp>
        <p:nvSpPr>
          <p:cNvPr id="19" name="bg object 19"/>
          <p:cNvSpPr/>
          <p:nvPr/>
        </p:nvSpPr>
        <p:spPr>
          <a:xfrm>
            <a:off x="10748771" y="335279"/>
            <a:ext cx="0" cy="6188710"/>
          </a:xfrm>
          <a:custGeom>
            <a:avLst/>
            <a:gdLst/>
            <a:ahLst/>
            <a:cxnLst/>
            <a:rect l="l" t="t" r="r" b="b"/>
            <a:pathLst>
              <a:path h="6188709">
                <a:moveTo>
                  <a:pt x="0" y="0"/>
                </a:moveTo>
                <a:lnTo>
                  <a:pt x="0" y="6188151"/>
                </a:lnTo>
              </a:path>
            </a:pathLst>
          </a:custGeom>
          <a:ln w="12700">
            <a:solidFill>
              <a:srgbClr val="FFFFFF"/>
            </a:solidFill>
          </a:ln>
        </p:spPr>
        <p:txBody>
          <a:bodyPr wrap="square" lIns="0" tIns="0" rIns="0" bIns="0" rtlCol="0"/>
          <a:lstStyle/>
          <a:p>
            <a:endParaRPr/>
          </a:p>
        </p:txBody>
      </p:sp>
      <p:sp>
        <p:nvSpPr>
          <p:cNvPr id="20" name="bg object 20"/>
          <p:cNvSpPr/>
          <p:nvPr/>
        </p:nvSpPr>
        <p:spPr>
          <a:xfrm>
            <a:off x="373379" y="6047232"/>
            <a:ext cx="10375900" cy="0"/>
          </a:xfrm>
          <a:custGeom>
            <a:avLst/>
            <a:gdLst/>
            <a:ahLst/>
            <a:cxnLst/>
            <a:rect l="l" t="t" r="r" b="b"/>
            <a:pathLst>
              <a:path w="10375900">
                <a:moveTo>
                  <a:pt x="0" y="0"/>
                </a:moveTo>
                <a:lnTo>
                  <a:pt x="10375633" y="0"/>
                </a:lnTo>
              </a:path>
            </a:pathLst>
          </a:custGeom>
          <a:ln w="12700">
            <a:solidFill>
              <a:srgbClr val="FFFFFF"/>
            </a:solidFill>
          </a:ln>
        </p:spPr>
        <p:txBody>
          <a:bodyPr wrap="square" lIns="0" tIns="0" rIns="0" bIns="0" rtlCol="0"/>
          <a:lstStyle/>
          <a:p>
            <a:endParaRPr/>
          </a:p>
        </p:txBody>
      </p:sp>
      <p:pic>
        <p:nvPicPr>
          <p:cNvPr id="21" name="bg object 21"/>
          <p:cNvPicPr/>
          <p:nvPr/>
        </p:nvPicPr>
        <p:blipFill>
          <a:blip r:embed="rId3" cstate="print"/>
          <a:stretch>
            <a:fillRect/>
          </a:stretch>
        </p:blipFill>
        <p:spPr>
          <a:xfrm>
            <a:off x="7330440" y="6161532"/>
            <a:ext cx="3032759" cy="234695"/>
          </a:xfrm>
          <a:prstGeom prst="rect">
            <a:avLst/>
          </a:prstGeom>
        </p:spPr>
      </p:pic>
      <p:sp>
        <p:nvSpPr>
          <p:cNvPr id="22" name="bg object 22"/>
          <p:cNvSpPr/>
          <p:nvPr/>
        </p:nvSpPr>
        <p:spPr>
          <a:xfrm>
            <a:off x="387095" y="1905000"/>
            <a:ext cx="10375900" cy="0"/>
          </a:xfrm>
          <a:custGeom>
            <a:avLst/>
            <a:gdLst/>
            <a:ahLst/>
            <a:cxnLst/>
            <a:rect l="l" t="t" r="r" b="b"/>
            <a:pathLst>
              <a:path w="10375900">
                <a:moveTo>
                  <a:pt x="0" y="0"/>
                </a:moveTo>
                <a:lnTo>
                  <a:pt x="10375633" y="0"/>
                </a:lnTo>
              </a:path>
            </a:pathLst>
          </a:custGeom>
          <a:ln w="12700">
            <a:solidFill>
              <a:srgbClr val="009591"/>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600" b="1" i="0">
                <a:solidFill>
                  <a:srgbClr val="00959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Trebuchet MS"/>
                <a:cs typeface="Trebuchet MS"/>
              </a:defRPr>
            </a:lvl1pPr>
          </a:lstStyle>
          <a:p>
            <a:pPr marL="12700">
              <a:lnSpc>
                <a:spcPct val="100000"/>
              </a:lnSpc>
              <a:spcBef>
                <a:spcPts val="40"/>
              </a:spcBef>
            </a:pPr>
            <a:r>
              <a:rPr spc="200" dirty="0">
                <a:solidFill>
                  <a:srgbClr val="009591"/>
                </a:solidFill>
              </a:rPr>
              <a:t>9/29/2021</a:t>
            </a:r>
            <a:r>
              <a:rPr spc="-70" dirty="0">
                <a:solidFill>
                  <a:srgbClr val="009591"/>
                </a:solidFill>
              </a:rPr>
              <a:t> </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11/19/2021</a:t>
            </a:fld>
            <a:endParaRPr lang="en-US"/>
          </a:p>
        </p:txBody>
      </p:sp>
      <p:sp>
        <p:nvSpPr>
          <p:cNvPr id="6" name="Holder 6"/>
          <p:cNvSpPr>
            <a:spLocks noGrp="1"/>
          </p:cNvSpPr>
          <p:nvPr>
            <p:ph type="sldNum" sz="quarter" idx="7"/>
          </p:nvPr>
        </p:nvSpPr>
        <p:spPr/>
        <p:txBody>
          <a:bodyPr lIns="0" tIns="0" rIns="0" bIns="0"/>
          <a:lstStyle>
            <a:lvl1pPr>
              <a:defRPr sz="3600" b="1" i="0">
                <a:solidFill>
                  <a:schemeClr val="bg1"/>
                </a:solidFill>
                <a:latin typeface="Segoe UI"/>
                <a:cs typeface="Segoe UI"/>
              </a:defRPr>
            </a:lvl1pPr>
          </a:lstStyle>
          <a:p>
            <a:pPr marL="38100">
              <a:lnSpc>
                <a:spcPct val="100000"/>
              </a:lnSpc>
              <a:spcBef>
                <a:spcPts val="384"/>
              </a:spcBef>
            </a:pPr>
            <a:fld id="{81D60167-4931-47E6-BA6A-407CBD079E47}" type="slidenum">
              <a:rPr dirty="0">
                <a:solidFill>
                  <a:srgbClr val="009591"/>
                </a:solidFill>
              </a:rPr>
              <a:t>‹#›</a:t>
            </a:fld>
            <a:endParaRPr dirty="0">
              <a:solidFill>
                <a:srgbClr val="00959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1">
              <a:alpha val="39999"/>
            </a:srgbClr>
          </a:solidFill>
        </p:spPr>
        <p:txBody>
          <a:bodyPr wrap="square" lIns="0" tIns="0" rIns="0" bIns="0" rtlCol="0"/>
          <a:lstStyle/>
          <a:p>
            <a:endParaRPr/>
          </a:p>
        </p:txBody>
      </p:sp>
      <p:sp>
        <p:nvSpPr>
          <p:cNvPr id="18" name="bg object 18"/>
          <p:cNvSpPr/>
          <p:nvPr/>
        </p:nvSpPr>
        <p:spPr>
          <a:xfrm>
            <a:off x="367284" y="335279"/>
            <a:ext cx="11457940" cy="6187440"/>
          </a:xfrm>
          <a:custGeom>
            <a:avLst/>
            <a:gdLst/>
            <a:ahLst/>
            <a:cxnLst/>
            <a:rect l="l" t="t" r="r" b="b"/>
            <a:pathLst>
              <a:path w="11457940" h="6187440">
                <a:moveTo>
                  <a:pt x="0" y="0"/>
                </a:moveTo>
                <a:lnTo>
                  <a:pt x="11457432" y="0"/>
                </a:lnTo>
                <a:lnTo>
                  <a:pt x="11457432" y="6187440"/>
                </a:lnTo>
                <a:lnTo>
                  <a:pt x="0" y="6187440"/>
                </a:lnTo>
                <a:lnTo>
                  <a:pt x="0" y="0"/>
                </a:lnTo>
                <a:close/>
              </a:path>
            </a:pathLst>
          </a:custGeom>
          <a:ln w="12699">
            <a:solidFill>
              <a:srgbClr val="FFFFFF"/>
            </a:solidFill>
          </a:ln>
        </p:spPr>
        <p:txBody>
          <a:bodyPr wrap="square" lIns="0" tIns="0" rIns="0" bIns="0" rtlCol="0"/>
          <a:lstStyle/>
          <a:p>
            <a:endParaRPr/>
          </a:p>
        </p:txBody>
      </p:sp>
      <p:sp>
        <p:nvSpPr>
          <p:cNvPr id="19" name="bg object 19"/>
          <p:cNvSpPr/>
          <p:nvPr/>
        </p:nvSpPr>
        <p:spPr>
          <a:xfrm>
            <a:off x="10748771" y="335279"/>
            <a:ext cx="0" cy="6188710"/>
          </a:xfrm>
          <a:custGeom>
            <a:avLst/>
            <a:gdLst/>
            <a:ahLst/>
            <a:cxnLst/>
            <a:rect l="l" t="t" r="r" b="b"/>
            <a:pathLst>
              <a:path h="6188709">
                <a:moveTo>
                  <a:pt x="0" y="0"/>
                </a:moveTo>
                <a:lnTo>
                  <a:pt x="0" y="6188151"/>
                </a:lnTo>
              </a:path>
            </a:pathLst>
          </a:custGeom>
          <a:ln w="12700">
            <a:solidFill>
              <a:srgbClr val="FFFFFF"/>
            </a:solidFill>
          </a:ln>
        </p:spPr>
        <p:txBody>
          <a:bodyPr wrap="square" lIns="0" tIns="0" rIns="0" bIns="0" rtlCol="0"/>
          <a:lstStyle/>
          <a:p>
            <a:endParaRPr/>
          </a:p>
        </p:txBody>
      </p:sp>
      <p:sp>
        <p:nvSpPr>
          <p:cNvPr id="20" name="bg object 20"/>
          <p:cNvSpPr/>
          <p:nvPr/>
        </p:nvSpPr>
        <p:spPr>
          <a:xfrm>
            <a:off x="373379" y="6047232"/>
            <a:ext cx="10375900" cy="0"/>
          </a:xfrm>
          <a:custGeom>
            <a:avLst/>
            <a:gdLst/>
            <a:ahLst/>
            <a:cxnLst/>
            <a:rect l="l" t="t" r="r" b="b"/>
            <a:pathLst>
              <a:path w="10375900">
                <a:moveTo>
                  <a:pt x="0" y="0"/>
                </a:moveTo>
                <a:lnTo>
                  <a:pt x="10375633" y="0"/>
                </a:lnTo>
              </a:path>
            </a:pathLst>
          </a:custGeom>
          <a:ln w="12700">
            <a:solidFill>
              <a:srgbClr val="FFFFFF"/>
            </a:solidFill>
          </a:ln>
        </p:spPr>
        <p:txBody>
          <a:bodyPr wrap="square" lIns="0" tIns="0" rIns="0" bIns="0" rtlCol="0"/>
          <a:lstStyle/>
          <a:p>
            <a:endParaRPr/>
          </a:p>
        </p:txBody>
      </p:sp>
      <p:pic>
        <p:nvPicPr>
          <p:cNvPr id="21" name="bg object 21"/>
          <p:cNvPicPr/>
          <p:nvPr/>
        </p:nvPicPr>
        <p:blipFill>
          <a:blip r:embed="rId3" cstate="print"/>
          <a:stretch>
            <a:fillRect/>
          </a:stretch>
        </p:blipFill>
        <p:spPr>
          <a:xfrm>
            <a:off x="7330440" y="6161532"/>
            <a:ext cx="3032759" cy="234695"/>
          </a:xfrm>
          <a:prstGeom prst="rect">
            <a:avLst/>
          </a:prstGeom>
        </p:spPr>
      </p:pic>
      <p:sp>
        <p:nvSpPr>
          <p:cNvPr id="22" name="bg object 22"/>
          <p:cNvSpPr/>
          <p:nvPr/>
        </p:nvSpPr>
        <p:spPr>
          <a:xfrm>
            <a:off x="359663" y="4602479"/>
            <a:ext cx="10375900" cy="0"/>
          </a:xfrm>
          <a:custGeom>
            <a:avLst/>
            <a:gdLst/>
            <a:ahLst/>
            <a:cxnLst/>
            <a:rect l="l" t="t" r="r" b="b"/>
            <a:pathLst>
              <a:path w="10375900">
                <a:moveTo>
                  <a:pt x="0" y="0"/>
                </a:moveTo>
                <a:lnTo>
                  <a:pt x="10375633" y="0"/>
                </a:lnTo>
              </a:path>
            </a:pathLst>
          </a:custGeom>
          <a:ln w="12700">
            <a:solidFill>
              <a:srgbClr val="FFFFFF"/>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200" b="0" i="0">
                <a:solidFill>
                  <a:schemeClr val="bg1"/>
                </a:solidFill>
                <a:latin typeface="Trebuchet MS"/>
                <a:cs typeface="Trebuchet MS"/>
              </a:defRPr>
            </a:lvl1pPr>
          </a:lstStyle>
          <a:p>
            <a:pPr marL="12700">
              <a:lnSpc>
                <a:spcPct val="100000"/>
              </a:lnSpc>
              <a:spcBef>
                <a:spcPts val="40"/>
              </a:spcBef>
            </a:pPr>
            <a:r>
              <a:rPr spc="200" dirty="0">
                <a:solidFill>
                  <a:srgbClr val="009591"/>
                </a:solidFill>
              </a:rPr>
              <a:t>9/29/2021</a:t>
            </a:r>
            <a:r>
              <a:rPr spc="-70" dirty="0">
                <a:solidFill>
                  <a:srgbClr val="009591"/>
                </a:solidFill>
              </a:rPr>
              <a:t> </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11/19/2021</a:t>
            </a:fld>
            <a:endParaRPr lang="en-US"/>
          </a:p>
        </p:txBody>
      </p:sp>
      <p:sp>
        <p:nvSpPr>
          <p:cNvPr id="4" name="Holder 4"/>
          <p:cNvSpPr>
            <a:spLocks noGrp="1"/>
          </p:cNvSpPr>
          <p:nvPr>
            <p:ph type="sldNum" sz="quarter" idx="7"/>
          </p:nvPr>
        </p:nvSpPr>
        <p:spPr/>
        <p:txBody>
          <a:bodyPr lIns="0" tIns="0" rIns="0" bIns="0"/>
          <a:lstStyle>
            <a:lvl1pPr>
              <a:defRPr sz="3600" b="1" i="0">
                <a:solidFill>
                  <a:schemeClr val="bg1"/>
                </a:solidFill>
                <a:latin typeface="Segoe UI"/>
                <a:cs typeface="Segoe UI"/>
              </a:defRPr>
            </a:lvl1pPr>
          </a:lstStyle>
          <a:p>
            <a:pPr marL="38100">
              <a:lnSpc>
                <a:spcPct val="100000"/>
              </a:lnSpc>
              <a:spcBef>
                <a:spcPts val="384"/>
              </a:spcBef>
            </a:pPr>
            <a:fld id="{81D60167-4931-47E6-BA6A-407CBD079E47}" type="slidenum">
              <a:rPr dirty="0">
                <a:solidFill>
                  <a:srgbClr val="009591"/>
                </a:solidFill>
              </a:rPr>
              <a:t>‹#›</a:t>
            </a:fld>
            <a:endParaRPr dirty="0">
              <a:solidFill>
                <a:srgbClr val="00959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5" cstate="print"/>
          <a:stretch>
            <a:fillRect/>
          </a:stretch>
        </p:blipFill>
        <p:spPr>
          <a:xfrm>
            <a:off x="0" y="0"/>
            <a:ext cx="12192000" cy="6858000"/>
          </a:xfrm>
          <a:prstGeom prst="rect">
            <a:avLst/>
          </a:prstGeom>
        </p:spPr>
      </p:pic>
      <p:sp>
        <p:nvSpPr>
          <p:cNvPr id="17" name="bg object 17"/>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1">
              <a:alpha val="39999"/>
            </a:srgbClr>
          </a:solidFill>
        </p:spPr>
        <p:txBody>
          <a:bodyPr wrap="square" lIns="0" tIns="0" rIns="0" bIns="0" rtlCol="0"/>
          <a:lstStyle/>
          <a:p>
            <a:endParaRPr/>
          </a:p>
        </p:txBody>
      </p:sp>
      <p:sp>
        <p:nvSpPr>
          <p:cNvPr id="18" name="bg object 18"/>
          <p:cNvSpPr/>
          <p:nvPr/>
        </p:nvSpPr>
        <p:spPr>
          <a:xfrm>
            <a:off x="367284" y="335279"/>
            <a:ext cx="11457940" cy="6187440"/>
          </a:xfrm>
          <a:custGeom>
            <a:avLst/>
            <a:gdLst/>
            <a:ahLst/>
            <a:cxnLst/>
            <a:rect l="l" t="t" r="r" b="b"/>
            <a:pathLst>
              <a:path w="11457940" h="6187440">
                <a:moveTo>
                  <a:pt x="0" y="0"/>
                </a:moveTo>
                <a:lnTo>
                  <a:pt x="11457432" y="0"/>
                </a:lnTo>
                <a:lnTo>
                  <a:pt x="11457432" y="6187440"/>
                </a:lnTo>
                <a:lnTo>
                  <a:pt x="0" y="6187440"/>
                </a:lnTo>
                <a:lnTo>
                  <a:pt x="0" y="0"/>
                </a:lnTo>
                <a:close/>
              </a:path>
            </a:pathLst>
          </a:custGeom>
          <a:ln w="12699">
            <a:solidFill>
              <a:srgbClr val="FFFFFF"/>
            </a:solidFill>
          </a:ln>
        </p:spPr>
        <p:txBody>
          <a:bodyPr wrap="square" lIns="0" tIns="0" rIns="0" bIns="0" rtlCol="0"/>
          <a:lstStyle/>
          <a:p>
            <a:endParaRPr/>
          </a:p>
        </p:txBody>
      </p:sp>
      <p:sp>
        <p:nvSpPr>
          <p:cNvPr id="19" name="bg object 19"/>
          <p:cNvSpPr/>
          <p:nvPr/>
        </p:nvSpPr>
        <p:spPr>
          <a:xfrm>
            <a:off x="10748771" y="335279"/>
            <a:ext cx="0" cy="6188710"/>
          </a:xfrm>
          <a:custGeom>
            <a:avLst/>
            <a:gdLst/>
            <a:ahLst/>
            <a:cxnLst/>
            <a:rect l="l" t="t" r="r" b="b"/>
            <a:pathLst>
              <a:path h="6188709">
                <a:moveTo>
                  <a:pt x="0" y="0"/>
                </a:moveTo>
                <a:lnTo>
                  <a:pt x="0" y="6188151"/>
                </a:lnTo>
              </a:path>
            </a:pathLst>
          </a:custGeom>
          <a:ln w="12700">
            <a:solidFill>
              <a:srgbClr val="FFFFFF"/>
            </a:solidFill>
          </a:ln>
        </p:spPr>
        <p:txBody>
          <a:bodyPr wrap="square" lIns="0" tIns="0" rIns="0" bIns="0" rtlCol="0"/>
          <a:lstStyle/>
          <a:p>
            <a:endParaRPr/>
          </a:p>
        </p:txBody>
      </p:sp>
      <p:sp>
        <p:nvSpPr>
          <p:cNvPr id="20" name="bg object 20"/>
          <p:cNvSpPr/>
          <p:nvPr/>
        </p:nvSpPr>
        <p:spPr>
          <a:xfrm>
            <a:off x="373379" y="6047232"/>
            <a:ext cx="10375900" cy="0"/>
          </a:xfrm>
          <a:custGeom>
            <a:avLst/>
            <a:gdLst/>
            <a:ahLst/>
            <a:cxnLst/>
            <a:rect l="l" t="t" r="r" b="b"/>
            <a:pathLst>
              <a:path w="10375900">
                <a:moveTo>
                  <a:pt x="0" y="0"/>
                </a:moveTo>
                <a:lnTo>
                  <a:pt x="10375633" y="0"/>
                </a:lnTo>
              </a:path>
            </a:pathLst>
          </a:custGeom>
          <a:ln w="12700">
            <a:solidFill>
              <a:srgbClr val="FFFFFF"/>
            </a:solidFill>
          </a:ln>
        </p:spPr>
        <p:txBody>
          <a:bodyPr wrap="square" lIns="0" tIns="0" rIns="0" bIns="0" rtlCol="0"/>
          <a:lstStyle/>
          <a:p>
            <a:endParaRPr/>
          </a:p>
        </p:txBody>
      </p:sp>
      <p:pic>
        <p:nvPicPr>
          <p:cNvPr id="21" name="bg object 21"/>
          <p:cNvPicPr/>
          <p:nvPr/>
        </p:nvPicPr>
        <p:blipFill>
          <a:blip r:embed="rId6" cstate="print"/>
          <a:stretch>
            <a:fillRect/>
          </a:stretch>
        </p:blipFill>
        <p:spPr>
          <a:xfrm>
            <a:off x="7330440" y="6161532"/>
            <a:ext cx="3032759" cy="234695"/>
          </a:xfrm>
          <a:prstGeom prst="rect">
            <a:avLst/>
          </a:prstGeom>
        </p:spPr>
      </p:pic>
      <p:sp>
        <p:nvSpPr>
          <p:cNvPr id="2" name="Holder 2"/>
          <p:cNvSpPr>
            <a:spLocks noGrp="1"/>
          </p:cNvSpPr>
          <p:nvPr>
            <p:ph type="title"/>
          </p:nvPr>
        </p:nvSpPr>
        <p:spPr>
          <a:xfrm>
            <a:off x="797214" y="2559811"/>
            <a:ext cx="10597570" cy="1488439"/>
          </a:xfrm>
          <a:prstGeom prst="rect">
            <a:avLst/>
          </a:prstGeom>
        </p:spPr>
        <p:txBody>
          <a:bodyPr wrap="square" lIns="0" tIns="0" rIns="0" bIns="0">
            <a:spAutoFit/>
          </a:bodyPr>
          <a:lstStyle>
            <a:lvl1pPr>
              <a:defRPr sz="9600" b="1" i="0">
                <a:solidFill>
                  <a:srgbClr val="009591"/>
                </a:solidFill>
                <a:latin typeface="Century Gothic"/>
                <a:cs typeface="Century Gothic"/>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707392" y="6179395"/>
            <a:ext cx="1016000" cy="208914"/>
          </a:xfrm>
          <a:prstGeom prst="rect">
            <a:avLst/>
          </a:prstGeom>
        </p:spPr>
        <p:txBody>
          <a:bodyPr wrap="square" lIns="0" tIns="0" rIns="0" bIns="0">
            <a:spAutoFit/>
          </a:bodyPr>
          <a:lstStyle>
            <a:lvl1pPr>
              <a:defRPr sz="1200" b="0" i="0">
                <a:solidFill>
                  <a:schemeClr val="bg1"/>
                </a:solidFill>
                <a:latin typeface="Trebuchet MS"/>
                <a:cs typeface="Trebuchet MS"/>
              </a:defRPr>
            </a:lvl1pPr>
          </a:lstStyle>
          <a:p>
            <a:pPr marL="12700">
              <a:lnSpc>
                <a:spcPct val="100000"/>
              </a:lnSpc>
              <a:spcBef>
                <a:spcPts val="40"/>
              </a:spcBef>
            </a:pPr>
            <a:r>
              <a:rPr spc="200" dirty="0">
                <a:solidFill>
                  <a:srgbClr val="009591"/>
                </a:solidFill>
              </a:rPr>
              <a:t>9/29/2021</a:t>
            </a:r>
            <a:r>
              <a:rPr spc="-70" dirty="0">
                <a:solidFill>
                  <a:srgbClr val="009591"/>
                </a:solidFill>
              </a:rPr>
              <a:t> </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11/19/2021</a:t>
            </a:fld>
            <a:endParaRPr lang="en-US"/>
          </a:p>
        </p:txBody>
      </p:sp>
      <p:sp>
        <p:nvSpPr>
          <p:cNvPr id="6" name="Holder 6"/>
          <p:cNvSpPr>
            <a:spLocks noGrp="1"/>
          </p:cNvSpPr>
          <p:nvPr>
            <p:ph type="sldNum" sz="quarter" idx="7"/>
          </p:nvPr>
        </p:nvSpPr>
        <p:spPr>
          <a:xfrm>
            <a:off x="11126839" y="5714665"/>
            <a:ext cx="352425" cy="633729"/>
          </a:xfrm>
          <a:prstGeom prst="rect">
            <a:avLst/>
          </a:prstGeom>
        </p:spPr>
        <p:txBody>
          <a:bodyPr wrap="square" lIns="0" tIns="0" rIns="0" bIns="0">
            <a:spAutoFit/>
          </a:bodyPr>
          <a:lstStyle>
            <a:lvl1pPr>
              <a:defRPr sz="3600" b="1" i="0">
                <a:solidFill>
                  <a:schemeClr val="bg1"/>
                </a:solidFill>
                <a:latin typeface="Segoe UI"/>
                <a:cs typeface="Segoe UI"/>
              </a:defRPr>
            </a:lvl1pPr>
          </a:lstStyle>
          <a:p>
            <a:pPr marL="38100">
              <a:lnSpc>
                <a:spcPct val="100000"/>
              </a:lnSpc>
              <a:spcBef>
                <a:spcPts val="384"/>
              </a:spcBef>
            </a:pPr>
            <a:fld id="{81D60167-4931-47E6-BA6A-407CBD079E47}" type="slidenum">
              <a:rPr dirty="0">
                <a:solidFill>
                  <a:srgbClr val="009591"/>
                </a:solidFill>
              </a:rPr>
              <a:t>‹#›</a:t>
            </a:fld>
            <a:endParaRPr dirty="0">
              <a:solidFill>
                <a:srgbClr val="009591"/>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2" r:id="rId2"/>
    <p:sldLayoutId id="2147483665"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i.claremont.ca.us/government/departments-divisions/planning-division/sustainability/green-build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2074" y="928097"/>
            <a:ext cx="9146707" cy="751488"/>
          </a:xfrm>
          <a:prstGeom prst="rect">
            <a:avLst/>
          </a:prstGeom>
        </p:spPr>
        <p:txBody>
          <a:bodyPr vert="horz" wrap="square" lIns="0" tIns="12700" rIns="0" bIns="0" rtlCol="0" anchor="t">
            <a:spAutoFit/>
          </a:bodyPr>
          <a:lstStyle/>
          <a:p>
            <a:pPr marL="12700">
              <a:spcBef>
                <a:spcPts val="100"/>
              </a:spcBef>
            </a:pPr>
            <a:r>
              <a:rPr lang="en-US" sz="4800" b="1" spc="495" dirty="0">
                <a:solidFill>
                  <a:srgbClr val="FFFFFF"/>
                </a:solidFill>
                <a:latin typeface="Century Gothic"/>
                <a:cs typeface="Century Gothic"/>
              </a:rPr>
              <a:t>Sustainability Committee</a:t>
            </a:r>
            <a:endParaRPr sz="4800" dirty="0">
              <a:latin typeface="Century Gothic"/>
              <a:cs typeface="Century Gothic"/>
            </a:endParaRPr>
          </a:p>
        </p:txBody>
      </p:sp>
      <p:sp>
        <p:nvSpPr>
          <p:cNvPr id="8" name="TextBox 7">
            <a:extLst>
              <a:ext uri="{FF2B5EF4-FFF2-40B4-BE49-F238E27FC236}">
                <a16:creationId xmlns:a16="http://schemas.microsoft.com/office/drawing/2014/main" id="{642D1607-3E20-43BE-9D25-3D495834FD8F}"/>
              </a:ext>
            </a:extLst>
          </p:cNvPr>
          <p:cNvSpPr txBox="1"/>
          <p:nvPr/>
        </p:nvSpPr>
        <p:spPr>
          <a:xfrm>
            <a:off x="792074" y="2590800"/>
            <a:ext cx="10003882" cy="1779974"/>
          </a:xfrm>
          <a:prstGeom prst="rect">
            <a:avLst/>
          </a:prstGeom>
          <a:noFill/>
        </p:spPr>
        <p:txBody>
          <a:bodyPr wrap="square" lIns="91440" tIns="45720" rIns="91440" bIns="45720" anchor="t">
            <a:spAutoFit/>
          </a:bodyPr>
          <a:lstStyle/>
          <a:p>
            <a:pPr marL="12700">
              <a:lnSpc>
                <a:spcPct val="100000"/>
              </a:lnSpc>
              <a:spcBef>
                <a:spcPts val="100"/>
              </a:spcBef>
            </a:pPr>
            <a:r>
              <a:rPr lang="en-US" sz="1800" i="1" spc="-55" dirty="0">
                <a:solidFill>
                  <a:srgbClr val="FFFFFF"/>
                </a:solidFill>
                <a:latin typeface="Trebuchet MS"/>
                <a:cs typeface="Trebuchet MS"/>
              </a:rPr>
              <a:t>Scripps promotes awareness of </a:t>
            </a:r>
            <a:r>
              <a:rPr lang="en-US" i="1" spc="-55" dirty="0">
                <a:solidFill>
                  <a:srgbClr val="FFFFFF"/>
                </a:solidFill>
                <a:latin typeface="Trebuchet MS"/>
                <a:cs typeface="Trebuchet MS"/>
              </a:rPr>
              <a:t>our</a:t>
            </a:r>
            <a:r>
              <a:rPr lang="en-US" sz="1800" i="1" spc="-55" dirty="0">
                <a:solidFill>
                  <a:srgbClr val="FFFFFF"/>
                </a:solidFill>
                <a:latin typeface="Trebuchet MS"/>
                <a:cs typeface="Trebuchet MS"/>
              </a:rPr>
              <a:t> roles and responsibilities for human rights and the sustainability of life on this planet.</a:t>
            </a:r>
          </a:p>
          <a:p>
            <a:pPr marL="12700">
              <a:lnSpc>
                <a:spcPct val="100000"/>
              </a:lnSpc>
              <a:spcBef>
                <a:spcPts val="100"/>
              </a:spcBef>
            </a:pPr>
            <a:endParaRPr lang="en-US" sz="1800" i="1" spc="-55" dirty="0">
              <a:solidFill>
                <a:srgbClr val="FFFFFF"/>
              </a:solidFill>
              <a:latin typeface="Trebuchet MS"/>
              <a:cs typeface="Trebuchet MS"/>
            </a:endParaRPr>
          </a:p>
          <a:p>
            <a:pPr marL="12700">
              <a:lnSpc>
                <a:spcPct val="100000"/>
              </a:lnSpc>
              <a:spcBef>
                <a:spcPts val="100"/>
              </a:spcBef>
            </a:pPr>
            <a:r>
              <a:rPr lang="en-US" sz="1800" i="1" spc="-55" dirty="0">
                <a:solidFill>
                  <a:srgbClr val="FFFFFF"/>
                </a:solidFill>
                <a:latin typeface="Trebuchet MS"/>
                <a:cs typeface="Trebuchet MS"/>
              </a:rPr>
              <a:t>The Committee shall seek to educate and encourage students, faculty and staff to advocate for the behavioral and social changes necessary to improve the environmental health of our community and our world.</a:t>
            </a:r>
          </a:p>
        </p:txBody>
      </p:sp>
    </p:spTree>
    <p:extLst>
      <p:ext uri="{BB962C8B-B14F-4D97-AF65-F5344CB8AC3E}">
        <p14:creationId xmlns:p14="http://schemas.microsoft.com/office/powerpoint/2010/main" val="415594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1">
                <a:alpha val="39999"/>
              </a:srgbClr>
            </a:solidFill>
          </p:spPr>
          <p:txBody>
            <a:bodyPr wrap="square" lIns="0" tIns="0" rIns="0" bIns="0" rtlCol="0"/>
            <a:lstStyle/>
            <a:p>
              <a:endParaRPr/>
            </a:p>
          </p:txBody>
        </p:sp>
        <p:sp>
          <p:nvSpPr>
            <p:cNvPr id="5" name="object 5"/>
            <p:cNvSpPr/>
            <p:nvPr/>
          </p:nvSpPr>
          <p:spPr>
            <a:xfrm>
              <a:off x="367284" y="335279"/>
              <a:ext cx="11457940" cy="6187440"/>
            </a:xfrm>
            <a:custGeom>
              <a:avLst/>
              <a:gdLst/>
              <a:ahLst/>
              <a:cxnLst/>
              <a:rect l="l" t="t" r="r" b="b"/>
              <a:pathLst>
                <a:path w="11457940" h="6187440">
                  <a:moveTo>
                    <a:pt x="0" y="0"/>
                  </a:moveTo>
                  <a:lnTo>
                    <a:pt x="11457432" y="0"/>
                  </a:lnTo>
                  <a:lnTo>
                    <a:pt x="11457432" y="6187440"/>
                  </a:lnTo>
                  <a:lnTo>
                    <a:pt x="0" y="6187440"/>
                  </a:lnTo>
                  <a:lnTo>
                    <a:pt x="0" y="0"/>
                  </a:lnTo>
                  <a:close/>
                </a:path>
              </a:pathLst>
            </a:custGeom>
            <a:ln w="12699">
              <a:solidFill>
                <a:srgbClr val="FFFFFF"/>
              </a:solidFill>
            </a:ln>
          </p:spPr>
          <p:txBody>
            <a:bodyPr wrap="square" lIns="0" tIns="0" rIns="0" bIns="0" rtlCol="0"/>
            <a:lstStyle/>
            <a:p>
              <a:endParaRPr/>
            </a:p>
          </p:txBody>
        </p:sp>
        <p:sp>
          <p:nvSpPr>
            <p:cNvPr id="6" name="object 6"/>
            <p:cNvSpPr/>
            <p:nvPr/>
          </p:nvSpPr>
          <p:spPr>
            <a:xfrm>
              <a:off x="10748771" y="335279"/>
              <a:ext cx="0" cy="6188710"/>
            </a:xfrm>
            <a:custGeom>
              <a:avLst/>
              <a:gdLst/>
              <a:ahLst/>
              <a:cxnLst/>
              <a:rect l="l" t="t" r="r" b="b"/>
              <a:pathLst>
                <a:path h="6188709">
                  <a:moveTo>
                    <a:pt x="0" y="0"/>
                  </a:moveTo>
                  <a:lnTo>
                    <a:pt x="0" y="6188151"/>
                  </a:lnTo>
                </a:path>
              </a:pathLst>
            </a:custGeom>
            <a:ln w="12700">
              <a:solidFill>
                <a:srgbClr val="FFFFFF"/>
              </a:solidFill>
            </a:ln>
          </p:spPr>
          <p:txBody>
            <a:bodyPr wrap="square" lIns="0" tIns="0" rIns="0" bIns="0" rtlCol="0"/>
            <a:lstStyle/>
            <a:p>
              <a:endParaRPr/>
            </a:p>
          </p:txBody>
        </p:sp>
        <p:sp>
          <p:nvSpPr>
            <p:cNvPr id="7" name="object 7"/>
            <p:cNvSpPr/>
            <p:nvPr/>
          </p:nvSpPr>
          <p:spPr>
            <a:xfrm>
              <a:off x="373379" y="6047232"/>
              <a:ext cx="10375900" cy="0"/>
            </a:xfrm>
            <a:custGeom>
              <a:avLst/>
              <a:gdLst/>
              <a:ahLst/>
              <a:cxnLst/>
              <a:rect l="l" t="t" r="r" b="b"/>
              <a:pathLst>
                <a:path w="10375900">
                  <a:moveTo>
                    <a:pt x="0" y="0"/>
                  </a:moveTo>
                  <a:lnTo>
                    <a:pt x="10375633" y="0"/>
                  </a:lnTo>
                </a:path>
              </a:pathLst>
            </a:custGeom>
            <a:ln w="12700">
              <a:solidFill>
                <a:srgbClr val="FFFFFF"/>
              </a:solidFill>
            </a:ln>
          </p:spPr>
          <p:txBody>
            <a:bodyPr wrap="square" lIns="0" tIns="0" rIns="0" bIns="0" rtlCol="0"/>
            <a:lstStyle/>
            <a:p>
              <a:endParaRPr/>
            </a:p>
          </p:txBody>
        </p:sp>
        <p:pic>
          <p:nvPicPr>
            <p:cNvPr id="8" name="object 8"/>
            <p:cNvPicPr/>
            <p:nvPr/>
          </p:nvPicPr>
          <p:blipFill>
            <a:blip r:embed="rId3" cstate="print"/>
            <a:stretch>
              <a:fillRect/>
            </a:stretch>
          </p:blipFill>
          <p:spPr>
            <a:xfrm>
              <a:off x="7330440" y="6161532"/>
              <a:ext cx="3032759" cy="234695"/>
            </a:xfrm>
            <a:prstGeom prst="rect">
              <a:avLst/>
            </a:prstGeom>
          </p:spPr>
        </p:pic>
      </p:grpSp>
      <p:sp>
        <p:nvSpPr>
          <p:cNvPr id="9" name="object 9"/>
          <p:cNvSpPr txBox="1">
            <a:spLocks noGrp="1"/>
          </p:cNvSpPr>
          <p:nvPr>
            <p:ph type="title"/>
          </p:nvPr>
        </p:nvSpPr>
        <p:spPr>
          <a:xfrm>
            <a:off x="1017535" y="2989493"/>
            <a:ext cx="8394941" cy="936154"/>
          </a:xfrm>
          <a:prstGeom prst="rect">
            <a:avLst/>
          </a:prstGeom>
        </p:spPr>
        <p:txBody>
          <a:bodyPr vert="horz" wrap="square" lIns="0" tIns="12700" rIns="0" bIns="0" rtlCol="0" anchor="t">
            <a:spAutoFit/>
          </a:bodyPr>
          <a:lstStyle/>
          <a:p>
            <a:pPr marL="12700">
              <a:lnSpc>
                <a:spcPct val="100000"/>
              </a:lnSpc>
              <a:spcBef>
                <a:spcPts val="100"/>
              </a:spcBef>
            </a:pPr>
            <a:r>
              <a:rPr lang="en-US" sz="6000" spc="150" dirty="0">
                <a:solidFill>
                  <a:srgbClr val="FFFFFF"/>
                </a:solidFill>
              </a:rPr>
              <a:t>Submitted Ideas</a:t>
            </a:r>
            <a:endParaRPr sz="6000" dirty="0"/>
          </a:p>
        </p:txBody>
      </p:sp>
      <p:sp>
        <p:nvSpPr>
          <p:cNvPr id="11" name="object 11"/>
          <p:cNvSpPr txBox="1">
            <a:spLocks noGrp="1"/>
          </p:cNvSpPr>
          <p:nvPr>
            <p:ph type="sldNum" sz="quarter" idx="7"/>
          </p:nvPr>
        </p:nvSpPr>
        <p:spPr>
          <a:prstGeom prst="rect">
            <a:avLst/>
          </a:prstGeom>
        </p:spPr>
        <p:txBody>
          <a:bodyPr vert="horz" wrap="square" lIns="0" tIns="48894" rIns="0" bIns="0" rtlCol="0">
            <a:spAutoFit/>
          </a:bodyPr>
          <a:lstStyle/>
          <a:p>
            <a:pPr marL="38100">
              <a:lnSpc>
                <a:spcPct val="100000"/>
              </a:lnSpc>
              <a:spcBef>
                <a:spcPts val="384"/>
              </a:spcBef>
            </a:pPr>
            <a:fld id="{81D60167-4931-47E6-BA6A-407CBD079E47}" type="slidenum">
              <a:rPr dirty="0">
                <a:solidFill>
                  <a:srgbClr val="009591"/>
                </a:solidFill>
              </a:rPr>
              <a:t>10</a:t>
            </a:fld>
            <a:endParaRPr dirty="0">
              <a:solidFill>
                <a:srgbClr val="009591"/>
              </a:solidFill>
            </a:endParaRPr>
          </a:p>
        </p:txBody>
      </p:sp>
      <p:sp>
        <p:nvSpPr>
          <p:cNvPr id="12" name="object 12"/>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200" dirty="0">
                <a:solidFill>
                  <a:srgbClr val="009591"/>
                </a:solidFill>
              </a:rPr>
              <a:t>9/29/2021</a:t>
            </a:r>
            <a:r>
              <a:rPr spc="-70" dirty="0">
                <a:solidFill>
                  <a:srgbClr val="009591"/>
                </a:solidFill>
              </a:rPr>
              <a:t> </a:t>
            </a:r>
          </a:p>
        </p:txBody>
      </p:sp>
      <p:sp>
        <p:nvSpPr>
          <p:cNvPr id="10" name="object 10"/>
          <p:cNvSpPr txBox="1"/>
          <p:nvPr/>
        </p:nvSpPr>
        <p:spPr>
          <a:xfrm>
            <a:off x="11185297" y="782427"/>
            <a:ext cx="214629" cy="2015489"/>
          </a:xfrm>
          <a:prstGeom prst="rect">
            <a:avLst/>
          </a:prstGeom>
        </p:spPr>
        <p:txBody>
          <a:bodyPr vert="vert" wrap="square" lIns="0" tIns="10795" rIns="0" bIns="0" rtlCol="0">
            <a:spAutoFit/>
          </a:bodyPr>
          <a:lstStyle/>
          <a:p>
            <a:pPr marL="12700">
              <a:lnSpc>
                <a:spcPct val="100000"/>
              </a:lnSpc>
              <a:spcBef>
                <a:spcPts val="85"/>
              </a:spcBef>
            </a:pPr>
            <a:r>
              <a:rPr sz="1200" b="1" dirty="0">
                <a:solidFill>
                  <a:srgbClr val="FFFFFF"/>
                </a:solidFill>
                <a:latin typeface="Century Gothic"/>
                <a:cs typeface="Century Gothic"/>
              </a:rPr>
              <a:t>T</a:t>
            </a:r>
            <a:r>
              <a:rPr sz="1200" b="1" spc="-35" dirty="0">
                <a:solidFill>
                  <a:srgbClr val="FFFFFF"/>
                </a:solidFill>
                <a:latin typeface="Century Gothic"/>
                <a:cs typeface="Century Gothic"/>
              </a:rPr>
              <a:t> </a:t>
            </a:r>
            <a:r>
              <a:rPr sz="1200" b="1" spc="295" dirty="0">
                <a:solidFill>
                  <a:srgbClr val="FFFFFF"/>
                </a:solidFill>
                <a:latin typeface="Century Gothic"/>
                <a:cs typeface="Century Gothic"/>
              </a:rPr>
              <a:t>E</a:t>
            </a:r>
            <a:r>
              <a:rPr sz="1200" b="1" dirty="0">
                <a:solidFill>
                  <a:srgbClr val="FFFFFF"/>
                </a:solidFill>
                <a:latin typeface="Century Gothic"/>
                <a:cs typeface="Century Gothic"/>
              </a:rPr>
              <a:t>M</a:t>
            </a:r>
            <a:r>
              <a:rPr sz="1200" b="1" spc="-35" dirty="0">
                <a:solidFill>
                  <a:srgbClr val="FFFFFF"/>
                </a:solidFill>
                <a:latin typeface="Century Gothic"/>
                <a:cs typeface="Century Gothic"/>
              </a:rPr>
              <a:t> </a:t>
            </a:r>
            <a:r>
              <a:rPr sz="1200" b="1" dirty="0">
                <a:solidFill>
                  <a:srgbClr val="FFFFFF"/>
                </a:solidFill>
                <a:latin typeface="Century Gothic"/>
                <a:cs typeface="Century Gothic"/>
              </a:rPr>
              <a:t>P</a:t>
            </a:r>
            <a:r>
              <a:rPr sz="1200" b="1" spc="-40" dirty="0">
                <a:solidFill>
                  <a:srgbClr val="FFFFFF"/>
                </a:solidFill>
                <a:latin typeface="Century Gothic"/>
                <a:cs typeface="Century Gothic"/>
              </a:rPr>
              <a:t> </a:t>
            </a:r>
            <a:r>
              <a:rPr sz="1200" b="1" dirty="0">
                <a:solidFill>
                  <a:srgbClr val="FFFFFF"/>
                </a:solidFill>
                <a:latin typeface="Century Gothic"/>
                <a:cs typeface="Century Gothic"/>
              </a:rPr>
              <a:t>L</a:t>
            </a:r>
            <a:r>
              <a:rPr sz="1200" b="1" spc="-25" dirty="0">
                <a:solidFill>
                  <a:srgbClr val="FFFFFF"/>
                </a:solidFill>
                <a:latin typeface="Century Gothic"/>
                <a:cs typeface="Century Gothic"/>
              </a:rPr>
              <a:t> </a:t>
            </a:r>
            <a:r>
              <a:rPr sz="1200" b="1" dirty="0">
                <a:solidFill>
                  <a:srgbClr val="FFFFFF"/>
                </a:solidFill>
                <a:latin typeface="Century Gothic"/>
                <a:cs typeface="Century Gothic"/>
              </a:rPr>
              <a:t>A</a:t>
            </a:r>
            <a:r>
              <a:rPr sz="1200" b="1" spc="-130" dirty="0">
                <a:solidFill>
                  <a:srgbClr val="FFFFFF"/>
                </a:solidFill>
                <a:latin typeface="Century Gothic"/>
                <a:cs typeface="Century Gothic"/>
              </a:rPr>
              <a:t> </a:t>
            </a:r>
            <a:r>
              <a:rPr sz="1200" b="1" dirty="0">
                <a:solidFill>
                  <a:srgbClr val="FFFFFF"/>
                </a:solidFill>
                <a:latin typeface="Century Gothic"/>
                <a:cs typeface="Century Gothic"/>
              </a:rPr>
              <a:t>T</a:t>
            </a:r>
            <a:r>
              <a:rPr sz="1200" b="1" spc="-35" dirty="0">
                <a:solidFill>
                  <a:srgbClr val="FFFFFF"/>
                </a:solidFill>
                <a:latin typeface="Century Gothic"/>
                <a:cs typeface="Century Gothic"/>
              </a:rPr>
              <a:t> </a:t>
            </a:r>
            <a:r>
              <a:rPr sz="1200" b="1" dirty="0">
                <a:solidFill>
                  <a:srgbClr val="FFFFFF"/>
                </a:solidFill>
                <a:latin typeface="Century Gothic"/>
                <a:cs typeface="Century Gothic"/>
              </a:rPr>
              <a:t>E </a:t>
            </a:r>
            <a:r>
              <a:rPr sz="1200" b="1" spc="150" dirty="0">
                <a:solidFill>
                  <a:srgbClr val="FFFFFF"/>
                </a:solidFill>
                <a:latin typeface="Century Gothic"/>
                <a:cs typeface="Century Gothic"/>
              </a:rPr>
              <a:t> </a:t>
            </a:r>
            <a:r>
              <a:rPr sz="1200" b="1" dirty="0">
                <a:solidFill>
                  <a:srgbClr val="FFFFFF"/>
                </a:solidFill>
                <a:latin typeface="Century Gothic"/>
                <a:cs typeface="Century Gothic"/>
              </a:rPr>
              <a:t>D</a:t>
            </a:r>
            <a:r>
              <a:rPr sz="1200" b="1" spc="-35" dirty="0">
                <a:solidFill>
                  <a:srgbClr val="FFFFFF"/>
                </a:solidFill>
                <a:latin typeface="Century Gothic"/>
                <a:cs typeface="Century Gothic"/>
              </a:rPr>
              <a:t> </a:t>
            </a:r>
            <a:r>
              <a:rPr sz="1200" b="1" spc="295" dirty="0">
                <a:solidFill>
                  <a:srgbClr val="FFFFFF"/>
                </a:solidFill>
                <a:latin typeface="Century Gothic"/>
                <a:cs typeface="Century Gothic"/>
              </a:rPr>
              <a:t>E</a:t>
            </a:r>
            <a:r>
              <a:rPr sz="1200" b="1" dirty="0">
                <a:solidFill>
                  <a:srgbClr val="FFFFFF"/>
                </a:solidFill>
                <a:latin typeface="Century Gothic"/>
                <a:cs typeface="Century Gothic"/>
              </a:rPr>
              <a:t>S</a:t>
            </a:r>
            <a:r>
              <a:rPr sz="1200" b="1" spc="-40" dirty="0">
                <a:solidFill>
                  <a:srgbClr val="FFFFFF"/>
                </a:solidFill>
                <a:latin typeface="Century Gothic"/>
                <a:cs typeface="Century Gothic"/>
              </a:rPr>
              <a:t> </a:t>
            </a:r>
            <a:r>
              <a:rPr sz="1200" b="1" dirty="0">
                <a:solidFill>
                  <a:srgbClr val="FFFFFF"/>
                </a:solidFill>
                <a:latin typeface="Century Gothic"/>
                <a:cs typeface="Century Gothic"/>
              </a:rPr>
              <a:t>I</a:t>
            </a:r>
            <a:r>
              <a:rPr sz="1200" b="1" spc="-30" dirty="0">
                <a:solidFill>
                  <a:srgbClr val="FFFFFF"/>
                </a:solidFill>
                <a:latin typeface="Century Gothic"/>
                <a:cs typeface="Century Gothic"/>
              </a:rPr>
              <a:t> </a:t>
            </a:r>
            <a:r>
              <a:rPr sz="1200" b="1" dirty="0">
                <a:solidFill>
                  <a:srgbClr val="FFFFFF"/>
                </a:solidFill>
                <a:latin typeface="Century Gothic"/>
                <a:cs typeface="Century Gothic"/>
              </a:rPr>
              <a:t>G</a:t>
            </a:r>
            <a:r>
              <a:rPr sz="1200" b="1" spc="-40" dirty="0">
                <a:solidFill>
                  <a:srgbClr val="FFFFFF"/>
                </a:solidFill>
                <a:latin typeface="Century Gothic"/>
                <a:cs typeface="Century Gothic"/>
              </a:rPr>
              <a:t> </a:t>
            </a:r>
            <a:r>
              <a:rPr sz="1200" b="1" dirty="0">
                <a:solidFill>
                  <a:srgbClr val="FFFFFF"/>
                </a:solidFill>
                <a:latin typeface="Century Gothic"/>
                <a:cs typeface="Century Gothic"/>
              </a:rPr>
              <a:t>N </a:t>
            </a:r>
            <a:r>
              <a:rPr sz="1200" b="1" spc="155" dirty="0">
                <a:solidFill>
                  <a:srgbClr val="FFFFFF"/>
                </a:solidFill>
                <a:latin typeface="Century Gothic"/>
                <a:cs typeface="Century Gothic"/>
              </a:rPr>
              <a:t> </a:t>
            </a:r>
            <a:r>
              <a:rPr sz="1200" b="1" dirty="0">
                <a:solidFill>
                  <a:srgbClr val="FFFFFF"/>
                </a:solidFill>
                <a:latin typeface="Century Gothic"/>
                <a:cs typeface="Century Gothic"/>
              </a:rPr>
              <a:t>3</a:t>
            </a:r>
            <a:endParaRPr sz="1200">
              <a:latin typeface="Century Gothic"/>
              <a:cs typeface="Century Gothic"/>
            </a:endParaRPr>
          </a:p>
        </p:txBody>
      </p:sp>
      <p:sp>
        <p:nvSpPr>
          <p:cNvPr id="14" name="object 3">
            <a:extLst>
              <a:ext uri="{FF2B5EF4-FFF2-40B4-BE49-F238E27FC236}">
                <a16:creationId xmlns:a16="http://schemas.microsoft.com/office/drawing/2014/main" id="{360BC88A-0640-45D5-AF6A-901693718924}"/>
              </a:ext>
            </a:extLst>
          </p:cNvPr>
          <p:cNvSpPr txBox="1"/>
          <p:nvPr/>
        </p:nvSpPr>
        <p:spPr>
          <a:xfrm>
            <a:off x="600242" y="2801672"/>
            <a:ext cx="10162136" cy="382797"/>
          </a:xfrm>
          <a:prstGeom prst="rect">
            <a:avLst/>
          </a:prstGeom>
        </p:spPr>
        <p:txBody>
          <a:bodyPr vert="horz" wrap="square" lIns="0" tIns="13335" rIns="0" bIns="0" rtlCol="0" anchor="t">
            <a:spAutoFit/>
          </a:bodyPr>
          <a:lstStyle/>
          <a:p>
            <a:pPr marL="241300" indent="-228600">
              <a:spcBef>
                <a:spcPts val="105"/>
              </a:spcBef>
              <a:spcAft>
                <a:spcPts val="1800"/>
              </a:spcAft>
              <a:buFont typeface="Arial"/>
              <a:buChar char="•"/>
              <a:tabLst>
                <a:tab pos="241300" algn="l"/>
              </a:tabLst>
            </a:pPr>
            <a:endParaRPr lang="en-US" sz="2400" spc="30" dirty="0">
              <a:solidFill>
                <a:srgbClr val="FFFFFF"/>
              </a:solidFill>
              <a:latin typeface="Trebuchet MS"/>
            </a:endParaRPr>
          </a:p>
        </p:txBody>
      </p:sp>
    </p:spTree>
    <p:extLst>
      <p:ext uri="{BB962C8B-B14F-4D97-AF65-F5344CB8AC3E}">
        <p14:creationId xmlns:p14="http://schemas.microsoft.com/office/powerpoint/2010/main" val="225936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509606"/>
            <a:ext cx="10817862" cy="751488"/>
          </a:xfrm>
          <a:prstGeom prst="rect">
            <a:avLst/>
          </a:prstGeom>
        </p:spPr>
        <p:txBody>
          <a:bodyPr vert="horz" wrap="square" lIns="0" tIns="12700" rIns="0" bIns="0" rtlCol="0" anchor="t">
            <a:spAutoFit/>
          </a:bodyPr>
          <a:lstStyle/>
          <a:p>
            <a:pPr marL="12700">
              <a:spcBef>
                <a:spcPts val="100"/>
              </a:spcBef>
            </a:pPr>
            <a:r>
              <a:rPr lang="en-US" sz="4800" spc="495" dirty="0">
                <a:solidFill>
                  <a:srgbClr val="FFFFFF"/>
                </a:solidFill>
              </a:rPr>
              <a:t>Waste</a:t>
            </a:r>
            <a:endParaRPr lang="en-US" dirty="0"/>
          </a:p>
        </p:txBody>
      </p:sp>
      <p:sp>
        <p:nvSpPr>
          <p:cNvPr id="5" name="object 5"/>
          <p:cNvSpPr txBox="1">
            <a:spLocks noGrp="1"/>
          </p:cNvSpPr>
          <p:nvPr>
            <p:ph type="sldNum" sz="quarter" idx="7"/>
          </p:nvPr>
        </p:nvSpPr>
        <p:spPr>
          <a:xfrm>
            <a:off x="10805021" y="5714665"/>
            <a:ext cx="674244" cy="603369"/>
          </a:xfrm>
          <a:prstGeom prst="rect">
            <a:avLst/>
          </a:prstGeom>
        </p:spPr>
        <p:txBody>
          <a:bodyPr vert="horz" wrap="square" lIns="0" tIns="48894" rIns="0" bIns="0" rtlCol="0">
            <a:spAutoFit/>
          </a:bodyPr>
          <a:lstStyle/>
          <a:p>
            <a:pPr marL="38100">
              <a:lnSpc>
                <a:spcPct val="100000"/>
              </a:lnSpc>
              <a:spcBef>
                <a:spcPts val="384"/>
              </a:spcBef>
            </a:pPr>
            <a:fld id="{81D60167-4931-47E6-BA6A-407CBD079E47}" type="slidenum">
              <a:rPr dirty="0"/>
              <a:t>11</a:t>
            </a:fld>
            <a:endParaRPr dirty="0"/>
          </a:p>
        </p:txBody>
      </p:sp>
      <p:sp>
        <p:nvSpPr>
          <p:cNvPr id="3" name="object 3"/>
          <p:cNvSpPr txBox="1"/>
          <p:nvPr/>
        </p:nvSpPr>
        <p:spPr>
          <a:xfrm>
            <a:off x="533400" y="1504935"/>
            <a:ext cx="10162136" cy="4312078"/>
          </a:xfrm>
          <a:prstGeom prst="rect">
            <a:avLst/>
          </a:prstGeom>
        </p:spPr>
        <p:txBody>
          <a:bodyPr vert="horz" wrap="square" lIns="0" tIns="13335" rIns="0" bIns="0" rtlCol="0" anchor="t">
            <a:spAutoFit/>
          </a:bodyPr>
          <a:lstStyle/>
          <a:p>
            <a:pPr marL="241300" indent="-228600">
              <a:spcBef>
                <a:spcPts val="105"/>
              </a:spcBef>
              <a:spcAft>
                <a:spcPts val="1800"/>
              </a:spcAft>
              <a:buFont typeface="Arial"/>
              <a:buChar char="•"/>
              <a:tabLst>
                <a:tab pos="241300" algn="l"/>
              </a:tabLst>
            </a:pPr>
            <a:r>
              <a:rPr lang="en-US" sz="2400" spc="30" dirty="0">
                <a:solidFill>
                  <a:srgbClr val="FFFFFF"/>
                </a:solidFill>
                <a:latin typeface="Trebuchet MS"/>
                <a:cs typeface="Trebuchet MS"/>
              </a:rPr>
              <a:t>Track data on current waste generation, in order to create goals for reducing landfill waste</a:t>
            </a:r>
          </a:p>
          <a:p>
            <a:pPr marL="241300" indent="-228600">
              <a:spcBef>
                <a:spcPts val="105"/>
              </a:spcBef>
              <a:spcAft>
                <a:spcPts val="1800"/>
              </a:spcAft>
              <a:buFont typeface="Arial"/>
              <a:buChar char="•"/>
              <a:tabLst>
                <a:tab pos="241300" algn="l"/>
              </a:tabLst>
            </a:pPr>
            <a:r>
              <a:rPr lang="en-US" sz="2400" spc="30" dirty="0">
                <a:solidFill>
                  <a:srgbClr val="FFFFFF"/>
                </a:solidFill>
                <a:latin typeface="Trebuchet MS"/>
                <a:cs typeface="Trebuchet MS"/>
              </a:rPr>
              <a:t>Reduce food waste by reconnecting Food Recovery Network club with Malott to donate excess food (collab with students)</a:t>
            </a:r>
          </a:p>
          <a:p>
            <a:pPr marL="241300" indent="-228600">
              <a:spcBef>
                <a:spcPts val="105"/>
              </a:spcBef>
              <a:spcAft>
                <a:spcPts val="1800"/>
              </a:spcAft>
              <a:buFont typeface="Arial"/>
              <a:buChar char="•"/>
              <a:tabLst>
                <a:tab pos="241300" algn="l"/>
              </a:tabLst>
            </a:pPr>
            <a:r>
              <a:rPr lang="en-US" sz="2400" spc="30" dirty="0">
                <a:solidFill>
                  <a:srgbClr val="FFFFFF"/>
                </a:solidFill>
                <a:latin typeface="Trebuchet MS"/>
                <a:cs typeface="Trebuchet MS"/>
              </a:rPr>
              <a:t>Reduce waste from single-use items (e.g., utensils, plates, cups, takeout boxes, cereal packs) </a:t>
            </a:r>
          </a:p>
          <a:p>
            <a:pPr marL="241300" indent="-228600">
              <a:spcBef>
                <a:spcPts val="105"/>
              </a:spcBef>
              <a:spcAft>
                <a:spcPts val="1800"/>
              </a:spcAft>
              <a:buFont typeface="Arial"/>
              <a:buChar char="•"/>
              <a:tabLst>
                <a:tab pos="241300" algn="l"/>
              </a:tabLst>
            </a:pPr>
            <a:r>
              <a:rPr lang="en-US" sz="2400" spc="30" dirty="0">
                <a:solidFill>
                  <a:srgbClr val="FFFFFF"/>
                </a:solidFill>
                <a:latin typeface="Trebuchet MS"/>
                <a:cs typeface="Trebuchet MS"/>
              </a:rPr>
              <a:t>Divert food scraps from landfill </a:t>
            </a:r>
          </a:p>
          <a:p>
            <a:pPr marL="241300" indent="-228600">
              <a:spcBef>
                <a:spcPts val="105"/>
              </a:spcBef>
              <a:spcAft>
                <a:spcPts val="1800"/>
              </a:spcAft>
              <a:buFont typeface="Arial"/>
              <a:buChar char="•"/>
              <a:tabLst>
                <a:tab pos="241300" algn="l"/>
              </a:tabLst>
            </a:pPr>
            <a:r>
              <a:rPr lang="en-US" sz="2400" spc="30" dirty="0">
                <a:solidFill>
                  <a:srgbClr val="FFFFFF"/>
                </a:solidFill>
                <a:latin typeface="Trebuchet MS"/>
                <a:cs typeface="Trebuchet MS"/>
              </a:rPr>
              <a:t>Thoughtful planning to reduce waste for events, general operations, and internal/external construction and renovation projects</a:t>
            </a:r>
          </a:p>
        </p:txBody>
      </p:sp>
    </p:spTree>
    <p:extLst>
      <p:ext uri="{BB962C8B-B14F-4D97-AF65-F5344CB8AC3E}">
        <p14:creationId xmlns:p14="http://schemas.microsoft.com/office/powerpoint/2010/main" val="9353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753447"/>
            <a:ext cx="10817862" cy="751488"/>
          </a:xfrm>
          <a:prstGeom prst="rect">
            <a:avLst/>
          </a:prstGeom>
        </p:spPr>
        <p:txBody>
          <a:bodyPr vert="horz" wrap="square" lIns="0" tIns="12700" rIns="0" bIns="0" rtlCol="0" anchor="t">
            <a:spAutoFit/>
          </a:bodyPr>
          <a:lstStyle/>
          <a:p>
            <a:pPr marL="12700">
              <a:spcBef>
                <a:spcPts val="100"/>
              </a:spcBef>
            </a:pPr>
            <a:r>
              <a:rPr lang="en-US" sz="4800" spc="495" dirty="0">
                <a:solidFill>
                  <a:srgbClr val="FFFFFF"/>
                </a:solidFill>
              </a:rPr>
              <a:t>Communications</a:t>
            </a:r>
            <a:endParaRPr lang="en-US" dirty="0"/>
          </a:p>
        </p:txBody>
      </p:sp>
      <p:sp>
        <p:nvSpPr>
          <p:cNvPr id="5" name="object 5"/>
          <p:cNvSpPr txBox="1">
            <a:spLocks noGrp="1"/>
          </p:cNvSpPr>
          <p:nvPr>
            <p:ph type="sldNum" sz="quarter" idx="7"/>
          </p:nvPr>
        </p:nvSpPr>
        <p:spPr>
          <a:xfrm>
            <a:off x="10737909" y="5714665"/>
            <a:ext cx="741356" cy="603369"/>
          </a:xfrm>
          <a:prstGeom prst="rect">
            <a:avLst/>
          </a:prstGeom>
        </p:spPr>
        <p:txBody>
          <a:bodyPr vert="horz" wrap="square" lIns="0" tIns="48894" rIns="0" bIns="0" rtlCol="0">
            <a:spAutoFit/>
          </a:bodyPr>
          <a:lstStyle/>
          <a:p>
            <a:pPr marL="38100">
              <a:lnSpc>
                <a:spcPct val="100000"/>
              </a:lnSpc>
              <a:spcBef>
                <a:spcPts val="384"/>
              </a:spcBef>
            </a:pPr>
            <a:fld id="{81D60167-4931-47E6-BA6A-407CBD079E47}" type="slidenum">
              <a:rPr dirty="0"/>
              <a:t>12</a:t>
            </a:fld>
            <a:endParaRPr dirty="0"/>
          </a:p>
        </p:txBody>
      </p:sp>
      <p:sp>
        <p:nvSpPr>
          <p:cNvPr id="3" name="object 3"/>
          <p:cNvSpPr txBox="1"/>
          <p:nvPr/>
        </p:nvSpPr>
        <p:spPr>
          <a:xfrm>
            <a:off x="533400" y="1817676"/>
            <a:ext cx="10121348" cy="2211503"/>
          </a:xfrm>
          <a:prstGeom prst="rect">
            <a:avLst/>
          </a:prstGeom>
        </p:spPr>
        <p:txBody>
          <a:bodyPr vert="horz" wrap="square" lIns="0" tIns="13335" rIns="0" bIns="0" rtlCol="0" anchor="t">
            <a:spAutoFit/>
          </a:bodyPr>
          <a:lstStyle/>
          <a:p>
            <a:pPr marL="241300" indent="-228600">
              <a:spcBef>
                <a:spcPts val="105"/>
              </a:spcBef>
              <a:spcAft>
                <a:spcPts val="3600"/>
              </a:spcAft>
              <a:buFont typeface="Arial"/>
              <a:buChar char="•"/>
              <a:tabLst>
                <a:tab pos="241300" algn="l"/>
              </a:tabLst>
            </a:pPr>
            <a:r>
              <a:rPr lang="en-US" sz="2800" spc="30" dirty="0">
                <a:solidFill>
                  <a:schemeClr val="bg1"/>
                </a:solidFill>
                <a:latin typeface="Trebuchet MS" panose="020B0603020202020204" pitchFamily="34" charset="0"/>
                <a:cs typeface="Trebuchet MS"/>
              </a:rPr>
              <a:t>Add our LEED building Schow to the City of Claremont's </a:t>
            </a:r>
            <a:r>
              <a:rPr lang="en-US" sz="2800" spc="30" dirty="0">
                <a:solidFill>
                  <a:schemeClr val="bg1"/>
                </a:solidFill>
                <a:latin typeface="Trebuchet MS" panose="020B0603020202020204" pitchFamily="34" charset="0"/>
                <a:cs typeface="Trebuchet MS"/>
                <a:hlinkClick r:id="rId3">
                  <a:extLst>
                    <a:ext uri="{A12FA001-AC4F-418D-AE19-62706E023703}">
                      <ahyp:hlinkClr xmlns:ahyp="http://schemas.microsoft.com/office/drawing/2018/hyperlinkcolor" val="tx"/>
                    </a:ext>
                  </a:extLst>
                </a:hlinkClick>
              </a:rPr>
              <a:t>page</a:t>
            </a:r>
            <a:r>
              <a:rPr lang="en-US" sz="2800" spc="30" dirty="0">
                <a:solidFill>
                  <a:schemeClr val="bg1"/>
                </a:solidFill>
                <a:latin typeface="Trebuchet MS" panose="020B0603020202020204" pitchFamily="34" charset="0"/>
                <a:cs typeface="Trebuchet MS"/>
              </a:rPr>
              <a:t> and revisiting the upcoming 5-year anniversary</a:t>
            </a:r>
          </a:p>
          <a:p>
            <a:pPr marL="241300" indent="-228600">
              <a:spcBef>
                <a:spcPts val="105"/>
              </a:spcBef>
              <a:spcAft>
                <a:spcPts val="3600"/>
              </a:spcAft>
              <a:buFont typeface="Arial"/>
              <a:buChar char="•"/>
              <a:tabLst>
                <a:tab pos="241300" algn="l"/>
              </a:tabLst>
            </a:pPr>
            <a:r>
              <a:rPr lang="en-US" sz="2800" spc="30" dirty="0">
                <a:solidFill>
                  <a:schemeClr val="bg1"/>
                </a:solidFill>
                <a:latin typeface="Trebuchet MS"/>
                <a:cs typeface="Calibri"/>
              </a:rPr>
              <a:t>Calculate the carbon footprint of food in the cafeteria so that we know the impact of what we’re eating </a:t>
            </a:r>
          </a:p>
        </p:txBody>
      </p:sp>
    </p:spTree>
    <p:extLst>
      <p:ext uri="{BB962C8B-B14F-4D97-AF65-F5344CB8AC3E}">
        <p14:creationId xmlns:p14="http://schemas.microsoft.com/office/powerpoint/2010/main" val="3232209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753447"/>
            <a:ext cx="10817862" cy="751488"/>
          </a:xfrm>
          <a:prstGeom prst="rect">
            <a:avLst/>
          </a:prstGeom>
        </p:spPr>
        <p:txBody>
          <a:bodyPr vert="horz" wrap="square" lIns="0" tIns="12700" rIns="0" bIns="0" rtlCol="0" anchor="t">
            <a:spAutoFit/>
          </a:bodyPr>
          <a:lstStyle/>
          <a:p>
            <a:pPr marL="12700">
              <a:spcBef>
                <a:spcPts val="100"/>
              </a:spcBef>
            </a:pPr>
            <a:r>
              <a:rPr lang="en-US" sz="4800" spc="495" dirty="0">
                <a:solidFill>
                  <a:srgbClr val="FFFFFF"/>
                </a:solidFill>
              </a:rPr>
              <a:t>Grounds</a:t>
            </a:r>
            <a:endParaRPr lang="en-US" dirty="0"/>
          </a:p>
        </p:txBody>
      </p:sp>
      <p:sp>
        <p:nvSpPr>
          <p:cNvPr id="5" name="object 5"/>
          <p:cNvSpPr txBox="1">
            <a:spLocks noGrp="1"/>
          </p:cNvSpPr>
          <p:nvPr>
            <p:ph type="sldNum" sz="quarter" idx="7"/>
          </p:nvPr>
        </p:nvSpPr>
        <p:spPr>
          <a:xfrm>
            <a:off x="10763075" y="5714665"/>
            <a:ext cx="716189" cy="603369"/>
          </a:xfrm>
          <a:prstGeom prst="rect">
            <a:avLst/>
          </a:prstGeom>
        </p:spPr>
        <p:txBody>
          <a:bodyPr vert="horz" wrap="square" lIns="0" tIns="48894" rIns="0" bIns="0" rtlCol="0">
            <a:spAutoFit/>
          </a:bodyPr>
          <a:lstStyle/>
          <a:p>
            <a:pPr marL="38100">
              <a:lnSpc>
                <a:spcPct val="100000"/>
              </a:lnSpc>
              <a:spcBef>
                <a:spcPts val="384"/>
              </a:spcBef>
            </a:pPr>
            <a:fld id="{81D60167-4931-47E6-BA6A-407CBD079E47}" type="slidenum">
              <a:rPr dirty="0"/>
              <a:t>13</a:t>
            </a:fld>
            <a:endParaRPr dirty="0"/>
          </a:p>
        </p:txBody>
      </p:sp>
      <p:sp>
        <p:nvSpPr>
          <p:cNvPr id="3" name="object 3"/>
          <p:cNvSpPr txBox="1"/>
          <p:nvPr/>
        </p:nvSpPr>
        <p:spPr>
          <a:xfrm>
            <a:off x="533400" y="1817676"/>
            <a:ext cx="10121348" cy="2180725"/>
          </a:xfrm>
          <a:prstGeom prst="rect">
            <a:avLst/>
          </a:prstGeom>
        </p:spPr>
        <p:txBody>
          <a:bodyPr vert="horz" wrap="square" lIns="0" tIns="13335" rIns="0" bIns="0" rtlCol="0" anchor="t">
            <a:spAutoFit/>
          </a:bodyPr>
          <a:lstStyle/>
          <a:p>
            <a:pPr marL="285750" indent="-285750">
              <a:buFont typeface="Arial,Sans-Serif"/>
              <a:buChar char="•"/>
              <a:tabLst>
                <a:tab pos="241300" algn="l"/>
              </a:tabLst>
            </a:pPr>
            <a:r>
              <a:rPr lang="en-US" sz="2800" spc="30" dirty="0">
                <a:solidFill>
                  <a:schemeClr val="bg1"/>
                </a:solidFill>
                <a:latin typeface="Calibri"/>
                <a:cs typeface="Calibri"/>
              </a:rPr>
              <a:t>Proactively plant for pollinators (communicate existing efforts)</a:t>
            </a:r>
            <a:endParaRPr lang="en-US" sz="2800" spc="30" dirty="0">
              <a:solidFill>
                <a:schemeClr val="bg1"/>
              </a:solidFill>
              <a:ea typeface="+mn-lt"/>
              <a:cs typeface="+mn-lt"/>
            </a:endParaRPr>
          </a:p>
          <a:p>
            <a:pPr marL="285750" indent="-285750">
              <a:buFont typeface="Arial,Sans-Serif"/>
              <a:buChar char="•"/>
              <a:tabLst>
                <a:tab pos="241300" algn="l"/>
              </a:tabLst>
            </a:pPr>
            <a:endParaRPr lang="en-US" sz="2800" spc="30" dirty="0">
              <a:solidFill>
                <a:schemeClr val="bg1"/>
              </a:solidFill>
              <a:ea typeface="+mn-lt"/>
              <a:cs typeface="+mn-lt"/>
            </a:endParaRPr>
          </a:p>
          <a:p>
            <a:pPr marL="285750" indent="-285750">
              <a:buFont typeface="Arial,Sans-Serif"/>
              <a:buChar char="•"/>
              <a:tabLst>
                <a:tab pos="241300" algn="l"/>
              </a:tabLst>
            </a:pPr>
            <a:r>
              <a:rPr lang="en-US" sz="2800" spc="30" dirty="0">
                <a:solidFill>
                  <a:schemeClr val="bg1"/>
                </a:solidFill>
                <a:latin typeface="Calibri"/>
                <a:cs typeface="Calibri"/>
              </a:rPr>
              <a:t>Communicate existing efforts for replacing gas/diesel landscaping equipment with electric </a:t>
            </a:r>
            <a:endParaRPr lang="en-US" sz="2800" spc="30" dirty="0">
              <a:solidFill>
                <a:schemeClr val="bg1"/>
              </a:solidFill>
              <a:ea typeface="+mn-lt"/>
              <a:cs typeface="+mn-lt"/>
            </a:endParaRPr>
          </a:p>
          <a:p>
            <a:pPr marL="241300" indent="-228600">
              <a:spcBef>
                <a:spcPts val="105"/>
              </a:spcBef>
              <a:spcAft>
                <a:spcPts val="3600"/>
              </a:spcAft>
              <a:buFont typeface="Arial"/>
              <a:buChar char="•"/>
              <a:tabLst>
                <a:tab pos="241300" algn="l"/>
              </a:tabLst>
            </a:pPr>
            <a:endParaRPr lang="en-US" sz="2800" spc="30" dirty="0">
              <a:solidFill>
                <a:srgbClr val="FFFFFF"/>
              </a:solidFill>
              <a:latin typeface="Trebuchet MS"/>
            </a:endParaRPr>
          </a:p>
        </p:txBody>
      </p:sp>
    </p:spTree>
    <p:extLst>
      <p:ext uri="{BB962C8B-B14F-4D97-AF65-F5344CB8AC3E}">
        <p14:creationId xmlns:p14="http://schemas.microsoft.com/office/powerpoint/2010/main" val="22131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8234" y="495462"/>
            <a:ext cx="10817862" cy="751488"/>
          </a:xfrm>
          <a:prstGeom prst="rect">
            <a:avLst/>
          </a:prstGeom>
        </p:spPr>
        <p:txBody>
          <a:bodyPr vert="horz" wrap="square" lIns="0" tIns="12700" rIns="0" bIns="0" rtlCol="0" anchor="t">
            <a:spAutoFit/>
          </a:bodyPr>
          <a:lstStyle/>
          <a:p>
            <a:pPr marL="12700">
              <a:spcBef>
                <a:spcPts val="100"/>
              </a:spcBef>
            </a:pPr>
            <a:r>
              <a:rPr lang="en-US" sz="4800" spc="495" dirty="0">
                <a:solidFill>
                  <a:srgbClr val="FFFFFF"/>
                </a:solidFill>
              </a:rPr>
              <a:t>Energy</a:t>
            </a:r>
            <a:endParaRPr lang="en-US" dirty="0"/>
          </a:p>
        </p:txBody>
      </p:sp>
      <p:sp>
        <p:nvSpPr>
          <p:cNvPr id="5" name="object 5"/>
          <p:cNvSpPr txBox="1">
            <a:spLocks noGrp="1"/>
          </p:cNvSpPr>
          <p:nvPr>
            <p:ph type="sldNum" sz="quarter" idx="7"/>
          </p:nvPr>
        </p:nvSpPr>
        <p:spPr>
          <a:xfrm>
            <a:off x="10835905" y="5714665"/>
            <a:ext cx="643360" cy="603369"/>
          </a:xfrm>
          <a:prstGeom prst="rect">
            <a:avLst/>
          </a:prstGeom>
        </p:spPr>
        <p:txBody>
          <a:bodyPr vert="horz" wrap="square" lIns="0" tIns="48894" rIns="0" bIns="0" rtlCol="0">
            <a:spAutoFit/>
          </a:bodyPr>
          <a:lstStyle/>
          <a:p>
            <a:pPr marL="38100">
              <a:lnSpc>
                <a:spcPct val="100000"/>
              </a:lnSpc>
              <a:spcBef>
                <a:spcPts val="384"/>
              </a:spcBef>
            </a:pPr>
            <a:fld id="{81D60167-4931-47E6-BA6A-407CBD079E47}" type="slidenum">
              <a:rPr dirty="0"/>
              <a:t>14</a:t>
            </a:fld>
            <a:endParaRPr dirty="0"/>
          </a:p>
        </p:txBody>
      </p:sp>
      <p:sp>
        <p:nvSpPr>
          <p:cNvPr id="3" name="object 3"/>
          <p:cNvSpPr txBox="1"/>
          <p:nvPr/>
        </p:nvSpPr>
        <p:spPr>
          <a:xfrm>
            <a:off x="673768" y="1647229"/>
            <a:ext cx="10162136" cy="3768339"/>
          </a:xfrm>
          <a:prstGeom prst="rect">
            <a:avLst/>
          </a:prstGeom>
        </p:spPr>
        <p:txBody>
          <a:bodyPr vert="horz" wrap="square" lIns="0" tIns="13335" rIns="0" bIns="0" rtlCol="0" anchor="t">
            <a:spAutoFit/>
          </a:bodyPr>
          <a:lstStyle/>
          <a:p>
            <a:pPr marL="241300" indent="-228600">
              <a:spcBef>
                <a:spcPts val="105"/>
              </a:spcBef>
              <a:spcAft>
                <a:spcPts val="3600"/>
              </a:spcAft>
              <a:buFont typeface="Arial"/>
              <a:buChar char="•"/>
              <a:tabLst>
                <a:tab pos="241300" algn="l"/>
              </a:tabLst>
            </a:pPr>
            <a:r>
              <a:rPr lang="en-US" sz="2800" spc="30" dirty="0">
                <a:solidFill>
                  <a:schemeClr val="bg1"/>
                </a:solidFill>
                <a:latin typeface="Trebuchet MS"/>
                <a:cs typeface="Trebuchet MS"/>
              </a:rPr>
              <a:t>Install solar panels (e.g., on carparks and rooftops)</a:t>
            </a:r>
            <a:endParaRPr lang="en-US" dirty="0">
              <a:solidFill>
                <a:schemeClr val="bg1"/>
              </a:solidFill>
              <a:cs typeface="Calibri"/>
            </a:endParaRPr>
          </a:p>
          <a:p>
            <a:pPr>
              <a:buFont typeface="Arial"/>
              <a:buChar char="•"/>
              <a:tabLst>
                <a:tab pos="241300" algn="l"/>
              </a:tabLst>
            </a:pPr>
            <a:r>
              <a:rPr lang="en-US" sz="2800" spc="30" dirty="0">
                <a:solidFill>
                  <a:schemeClr val="bg1"/>
                </a:solidFill>
                <a:ea typeface="+mn-lt"/>
                <a:cs typeface="+mn-lt"/>
              </a:rPr>
              <a:t>Set up motion-activated A/C and lights (noticed that some classrooms have heat and AC blasting when it’s not needed)</a:t>
            </a:r>
            <a:endParaRPr lang="en-US" dirty="0">
              <a:solidFill>
                <a:schemeClr val="bg1"/>
              </a:solidFill>
              <a:cs typeface="Calibri"/>
            </a:endParaRPr>
          </a:p>
          <a:p>
            <a:pPr>
              <a:buFont typeface="Arial"/>
              <a:buChar char="•"/>
              <a:tabLst>
                <a:tab pos="241300" algn="l"/>
              </a:tabLst>
            </a:pPr>
            <a:endParaRPr lang="en-US" dirty="0">
              <a:solidFill>
                <a:schemeClr val="bg1"/>
              </a:solidFill>
              <a:cs typeface="Calibri"/>
            </a:endParaRPr>
          </a:p>
          <a:p>
            <a:pPr>
              <a:spcAft>
                <a:spcPts val="1200"/>
              </a:spcAft>
              <a:buFont typeface="Arial"/>
              <a:buChar char="•"/>
              <a:tabLst>
                <a:tab pos="241300" algn="l"/>
              </a:tabLst>
            </a:pPr>
            <a:r>
              <a:rPr lang="en-US" sz="2800" spc="30" dirty="0">
                <a:solidFill>
                  <a:schemeClr val="bg1"/>
                </a:solidFill>
                <a:ea typeface="+mn-lt"/>
                <a:cs typeface="+mn-lt"/>
              </a:rPr>
              <a:t>More electric vehicle charging stations on campus</a:t>
            </a:r>
          </a:p>
          <a:p>
            <a:pPr>
              <a:buFont typeface="Arial"/>
              <a:buChar char="•"/>
              <a:tabLst>
                <a:tab pos="241300" algn="l"/>
              </a:tabLst>
            </a:pPr>
            <a:r>
              <a:rPr lang="en-US" sz="2800" spc="30" dirty="0">
                <a:solidFill>
                  <a:schemeClr val="bg1"/>
                </a:solidFill>
                <a:ea typeface="+mn-lt"/>
                <a:cs typeface="+mn-lt"/>
              </a:rPr>
              <a:t>Create an app for the shuttle or schedule set times it will be at Scripps or CCA to reduce wasted gas. </a:t>
            </a:r>
          </a:p>
          <a:p>
            <a:pPr>
              <a:tabLst>
                <a:tab pos="241300" algn="l"/>
              </a:tabLst>
            </a:pPr>
            <a:endParaRPr lang="en-US" dirty="0">
              <a:solidFill>
                <a:schemeClr val="bg1"/>
              </a:solidFill>
              <a:cs typeface="Calibri"/>
            </a:endParaRPr>
          </a:p>
        </p:txBody>
      </p:sp>
    </p:spTree>
    <p:extLst>
      <p:ext uri="{BB962C8B-B14F-4D97-AF65-F5344CB8AC3E}">
        <p14:creationId xmlns:p14="http://schemas.microsoft.com/office/powerpoint/2010/main" val="382781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509606"/>
            <a:ext cx="10817862" cy="997709"/>
          </a:xfrm>
          <a:prstGeom prst="rect">
            <a:avLst/>
          </a:prstGeom>
        </p:spPr>
        <p:txBody>
          <a:bodyPr vert="horz" wrap="square" lIns="0" tIns="12700" rIns="0" bIns="0" rtlCol="0" anchor="t">
            <a:spAutoFit/>
          </a:bodyPr>
          <a:lstStyle/>
          <a:p>
            <a:pPr marL="12700">
              <a:spcBef>
                <a:spcPts val="100"/>
              </a:spcBef>
            </a:pPr>
            <a:r>
              <a:rPr lang="en-US" sz="3200" spc="495" dirty="0">
                <a:solidFill>
                  <a:srgbClr val="FFFFFF"/>
                </a:solidFill>
              </a:rPr>
              <a:t>Sustainability Committee within Organizational Hierarchy </a:t>
            </a:r>
            <a:endParaRPr lang="en-US" sz="6600"/>
          </a:p>
        </p:txBody>
      </p:sp>
      <p:sp>
        <p:nvSpPr>
          <p:cNvPr id="5" name="object 5"/>
          <p:cNvSpPr txBox="1">
            <a:spLocks noGrp="1"/>
          </p:cNvSpPr>
          <p:nvPr>
            <p:ph type="sldNum" sz="quarter" idx="7"/>
          </p:nvPr>
        </p:nvSpPr>
        <p:spPr>
          <a:prstGeom prst="rect">
            <a:avLst/>
          </a:prstGeom>
        </p:spPr>
        <p:txBody>
          <a:bodyPr vert="horz" wrap="square" lIns="0" tIns="48894" rIns="0" bIns="0" rtlCol="0">
            <a:spAutoFit/>
          </a:bodyPr>
          <a:lstStyle/>
          <a:p>
            <a:pPr marL="38100">
              <a:lnSpc>
                <a:spcPct val="100000"/>
              </a:lnSpc>
              <a:spcBef>
                <a:spcPts val="384"/>
              </a:spcBef>
            </a:pPr>
            <a:fld id="{81D60167-4931-47E6-BA6A-407CBD079E47}" type="slidenum">
              <a:rPr dirty="0"/>
              <a:t>2</a:t>
            </a:fld>
            <a:endParaRPr dirty="0"/>
          </a:p>
        </p:txBody>
      </p:sp>
      <p:sp>
        <p:nvSpPr>
          <p:cNvPr id="3" name="object 3"/>
          <p:cNvSpPr txBox="1"/>
          <p:nvPr/>
        </p:nvSpPr>
        <p:spPr>
          <a:xfrm>
            <a:off x="533400" y="1504935"/>
            <a:ext cx="10162136" cy="382797"/>
          </a:xfrm>
          <a:prstGeom prst="rect">
            <a:avLst/>
          </a:prstGeom>
        </p:spPr>
        <p:txBody>
          <a:bodyPr vert="horz" wrap="square" lIns="0" tIns="13335" rIns="0" bIns="0" rtlCol="0" anchor="t">
            <a:spAutoFit/>
          </a:bodyPr>
          <a:lstStyle/>
          <a:p>
            <a:pPr marL="241300" indent="-228600">
              <a:spcBef>
                <a:spcPts val="105"/>
              </a:spcBef>
              <a:spcAft>
                <a:spcPts val="1800"/>
              </a:spcAft>
              <a:buFont typeface="Arial"/>
              <a:buChar char="•"/>
              <a:tabLst>
                <a:tab pos="241300" algn="l"/>
              </a:tabLst>
            </a:pPr>
            <a:endParaRPr lang="en-US" sz="2400" spc="30" dirty="0">
              <a:solidFill>
                <a:srgbClr val="FFFFFF"/>
              </a:solidFill>
              <a:latin typeface="Trebuchet MS"/>
              <a:cs typeface="Trebuchet MS"/>
            </a:endParaRPr>
          </a:p>
        </p:txBody>
      </p:sp>
      <p:sp>
        <p:nvSpPr>
          <p:cNvPr id="7" name="object 3">
            <a:extLst>
              <a:ext uri="{FF2B5EF4-FFF2-40B4-BE49-F238E27FC236}">
                <a16:creationId xmlns:a16="http://schemas.microsoft.com/office/drawing/2014/main" id="{1B2BCB08-ACD9-4A5F-BBB6-DBE53E3622B9}"/>
              </a:ext>
            </a:extLst>
          </p:cNvPr>
          <p:cNvSpPr txBox="1"/>
          <p:nvPr/>
        </p:nvSpPr>
        <p:spPr>
          <a:xfrm>
            <a:off x="533400" y="1946093"/>
            <a:ext cx="10162136" cy="2591094"/>
          </a:xfrm>
          <a:prstGeom prst="rect">
            <a:avLst/>
          </a:prstGeom>
        </p:spPr>
        <p:txBody>
          <a:bodyPr vert="horz" wrap="square" lIns="0" tIns="13335" rIns="0" bIns="0" rtlCol="0" anchor="t">
            <a:spAutoFit/>
          </a:bodyPr>
          <a:lstStyle/>
          <a:p>
            <a:pPr marL="241300" indent="-228600">
              <a:spcBef>
                <a:spcPts val="105"/>
              </a:spcBef>
              <a:spcAft>
                <a:spcPts val="1800"/>
              </a:spcAft>
              <a:buFont typeface="Arial"/>
              <a:buChar char="•"/>
              <a:tabLst>
                <a:tab pos="241300" algn="l"/>
              </a:tabLst>
            </a:pPr>
            <a:r>
              <a:rPr lang="en-US" sz="2400" spc="30" dirty="0">
                <a:solidFill>
                  <a:srgbClr val="FFFFFF"/>
                </a:solidFill>
                <a:latin typeface="Trebuchet MS"/>
              </a:rPr>
              <a:t>The Sustainability Committee directly advises the Treasurer and the President</a:t>
            </a:r>
            <a:endParaRPr lang="en-US" dirty="0">
              <a:solidFill>
                <a:srgbClr val="000000"/>
              </a:solidFill>
              <a:latin typeface="Calibri"/>
              <a:cs typeface="Calibri"/>
            </a:endParaRPr>
          </a:p>
          <a:p>
            <a:pPr marL="241300" indent="-228600">
              <a:spcBef>
                <a:spcPts val="105"/>
              </a:spcBef>
              <a:spcAft>
                <a:spcPts val="1800"/>
              </a:spcAft>
              <a:buFont typeface="Arial"/>
              <a:buChar char="•"/>
              <a:tabLst>
                <a:tab pos="241300" algn="l"/>
              </a:tabLst>
            </a:pPr>
            <a:r>
              <a:rPr lang="en-US" sz="2400" spc="30" dirty="0">
                <a:solidFill>
                  <a:srgbClr val="FFFFFF"/>
                </a:solidFill>
                <a:latin typeface="Trebuchet MS"/>
              </a:rPr>
              <a:t>Status is at the level of PBAC</a:t>
            </a:r>
          </a:p>
          <a:p>
            <a:pPr marL="241300" indent="-228600">
              <a:spcBef>
                <a:spcPts val="105"/>
              </a:spcBef>
              <a:spcAft>
                <a:spcPts val="1800"/>
              </a:spcAft>
              <a:buFont typeface="Arial"/>
              <a:buChar char="•"/>
              <a:tabLst>
                <a:tab pos="241300" algn="l"/>
              </a:tabLst>
            </a:pPr>
            <a:endParaRPr lang="en-US" sz="2400" spc="30" dirty="0">
              <a:solidFill>
                <a:srgbClr val="FFFFFF"/>
              </a:solidFill>
              <a:latin typeface="Trebuchet MS"/>
              <a:cs typeface="Trebuchet MS"/>
            </a:endParaRPr>
          </a:p>
          <a:p>
            <a:pPr marL="927100" lvl="2">
              <a:spcBef>
                <a:spcPts val="105"/>
              </a:spcBef>
              <a:spcAft>
                <a:spcPts val="1800"/>
              </a:spcAft>
              <a:tabLst>
                <a:tab pos="241300" algn="l"/>
              </a:tabLst>
            </a:pPr>
            <a:endParaRPr lang="en-US" sz="2400" spc="30" dirty="0">
              <a:solidFill>
                <a:srgbClr val="FFFFFF"/>
              </a:solidFill>
              <a:latin typeface="Trebuchet MS"/>
              <a:cs typeface="Trebuchet MS"/>
            </a:endParaRPr>
          </a:p>
        </p:txBody>
      </p:sp>
    </p:spTree>
    <p:extLst>
      <p:ext uri="{BB962C8B-B14F-4D97-AF65-F5344CB8AC3E}">
        <p14:creationId xmlns:p14="http://schemas.microsoft.com/office/powerpoint/2010/main" val="80706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1">
              <a:alpha val="5096"/>
            </a:srgbClr>
          </a:solidFill>
        </p:spPr>
        <p:txBody>
          <a:bodyPr wrap="square" lIns="0" tIns="0" rIns="0" bIns="0" rtlCol="0"/>
          <a:lstStyle/>
          <a:p>
            <a:endParaRPr/>
          </a:p>
        </p:txBody>
      </p:sp>
      <p:grpSp>
        <p:nvGrpSpPr>
          <p:cNvPr id="3" name="object 3"/>
          <p:cNvGrpSpPr/>
          <p:nvPr/>
        </p:nvGrpSpPr>
        <p:grpSpPr>
          <a:xfrm>
            <a:off x="360934" y="328929"/>
            <a:ext cx="11470640" cy="6200140"/>
            <a:chOff x="360934" y="328929"/>
            <a:chExt cx="11470640" cy="6200140"/>
          </a:xfrm>
        </p:grpSpPr>
        <p:sp>
          <p:nvSpPr>
            <p:cNvPr id="4" name="object 4"/>
            <p:cNvSpPr/>
            <p:nvPr/>
          </p:nvSpPr>
          <p:spPr>
            <a:xfrm>
              <a:off x="367284" y="335279"/>
              <a:ext cx="11457940" cy="6187440"/>
            </a:xfrm>
            <a:custGeom>
              <a:avLst/>
              <a:gdLst/>
              <a:ahLst/>
              <a:cxnLst/>
              <a:rect l="l" t="t" r="r" b="b"/>
              <a:pathLst>
                <a:path w="11457940" h="6187440">
                  <a:moveTo>
                    <a:pt x="0" y="0"/>
                  </a:moveTo>
                  <a:lnTo>
                    <a:pt x="11457432" y="0"/>
                  </a:lnTo>
                  <a:lnTo>
                    <a:pt x="11457432" y="6187440"/>
                  </a:lnTo>
                  <a:lnTo>
                    <a:pt x="0" y="6187440"/>
                  </a:lnTo>
                  <a:lnTo>
                    <a:pt x="0" y="0"/>
                  </a:lnTo>
                  <a:close/>
                </a:path>
              </a:pathLst>
            </a:custGeom>
            <a:ln w="12699">
              <a:solidFill>
                <a:srgbClr val="009591"/>
              </a:solidFill>
            </a:ln>
          </p:spPr>
          <p:txBody>
            <a:bodyPr wrap="square" lIns="0" tIns="0" rIns="0" bIns="0" rtlCol="0"/>
            <a:lstStyle/>
            <a:p>
              <a:endParaRPr/>
            </a:p>
          </p:txBody>
        </p:sp>
        <p:sp>
          <p:nvSpPr>
            <p:cNvPr id="5" name="object 5"/>
            <p:cNvSpPr/>
            <p:nvPr/>
          </p:nvSpPr>
          <p:spPr>
            <a:xfrm>
              <a:off x="10748772" y="335279"/>
              <a:ext cx="0" cy="6188710"/>
            </a:xfrm>
            <a:custGeom>
              <a:avLst/>
              <a:gdLst/>
              <a:ahLst/>
              <a:cxnLst/>
              <a:rect l="l" t="t" r="r" b="b"/>
              <a:pathLst>
                <a:path h="6188709">
                  <a:moveTo>
                    <a:pt x="0" y="0"/>
                  </a:moveTo>
                  <a:lnTo>
                    <a:pt x="0" y="6188151"/>
                  </a:lnTo>
                </a:path>
              </a:pathLst>
            </a:custGeom>
            <a:ln w="12700">
              <a:solidFill>
                <a:srgbClr val="009591"/>
              </a:solidFill>
            </a:ln>
          </p:spPr>
          <p:txBody>
            <a:bodyPr wrap="square" lIns="0" tIns="0" rIns="0" bIns="0" rtlCol="0"/>
            <a:lstStyle/>
            <a:p>
              <a:endParaRPr/>
            </a:p>
          </p:txBody>
        </p:sp>
        <p:sp>
          <p:nvSpPr>
            <p:cNvPr id="6" name="object 6"/>
            <p:cNvSpPr/>
            <p:nvPr/>
          </p:nvSpPr>
          <p:spPr>
            <a:xfrm>
              <a:off x="373380" y="6047232"/>
              <a:ext cx="10375900" cy="0"/>
            </a:xfrm>
            <a:custGeom>
              <a:avLst/>
              <a:gdLst/>
              <a:ahLst/>
              <a:cxnLst/>
              <a:rect l="l" t="t" r="r" b="b"/>
              <a:pathLst>
                <a:path w="10375900">
                  <a:moveTo>
                    <a:pt x="0" y="0"/>
                  </a:moveTo>
                  <a:lnTo>
                    <a:pt x="10375633" y="0"/>
                  </a:lnTo>
                </a:path>
              </a:pathLst>
            </a:custGeom>
            <a:ln w="12700">
              <a:solidFill>
                <a:srgbClr val="009591"/>
              </a:solidFill>
            </a:ln>
          </p:spPr>
          <p:txBody>
            <a:bodyPr wrap="square" lIns="0" tIns="0" rIns="0" bIns="0" rtlCol="0"/>
            <a:lstStyle/>
            <a:p>
              <a:endParaRPr/>
            </a:p>
          </p:txBody>
        </p:sp>
        <p:pic>
          <p:nvPicPr>
            <p:cNvPr id="7" name="object 7"/>
            <p:cNvPicPr/>
            <p:nvPr/>
          </p:nvPicPr>
          <p:blipFill>
            <a:blip r:embed="rId2" cstate="print"/>
            <a:stretch>
              <a:fillRect/>
            </a:stretch>
          </p:blipFill>
          <p:spPr>
            <a:xfrm>
              <a:off x="7290816" y="6153912"/>
              <a:ext cx="3038843" cy="234695"/>
            </a:xfrm>
            <a:prstGeom prst="rect">
              <a:avLst/>
            </a:prstGeom>
          </p:spPr>
        </p:pic>
        <p:sp>
          <p:nvSpPr>
            <p:cNvPr id="8" name="object 8"/>
            <p:cNvSpPr/>
            <p:nvPr/>
          </p:nvSpPr>
          <p:spPr>
            <a:xfrm>
              <a:off x="387096" y="1904999"/>
              <a:ext cx="10375900" cy="0"/>
            </a:xfrm>
            <a:custGeom>
              <a:avLst/>
              <a:gdLst/>
              <a:ahLst/>
              <a:cxnLst/>
              <a:rect l="l" t="t" r="r" b="b"/>
              <a:pathLst>
                <a:path w="10375900">
                  <a:moveTo>
                    <a:pt x="0" y="0"/>
                  </a:moveTo>
                  <a:lnTo>
                    <a:pt x="10375633" y="0"/>
                  </a:lnTo>
                </a:path>
              </a:pathLst>
            </a:custGeom>
            <a:ln w="12700">
              <a:solidFill>
                <a:srgbClr val="009591"/>
              </a:solidFill>
            </a:ln>
          </p:spPr>
          <p:txBody>
            <a:bodyPr wrap="square" lIns="0" tIns="0" rIns="0" bIns="0" rtlCol="0"/>
            <a:lstStyle/>
            <a:p>
              <a:endParaRPr/>
            </a:p>
          </p:txBody>
        </p:sp>
      </p:grpSp>
      <p:sp>
        <p:nvSpPr>
          <p:cNvPr id="9" name="object 9"/>
          <p:cNvSpPr txBox="1">
            <a:spLocks noGrp="1"/>
          </p:cNvSpPr>
          <p:nvPr>
            <p:ph type="title"/>
          </p:nvPr>
        </p:nvSpPr>
        <p:spPr>
          <a:xfrm>
            <a:off x="916938" y="725942"/>
            <a:ext cx="4068445" cy="756920"/>
          </a:xfrm>
          <a:prstGeom prst="rect">
            <a:avLst/>
          </a:prstGeom>
        </p:spPr>
        <p:txBody>
          <a:bodyPr vert="horz" wrap="square" lIns="0" tIns="12700" rIns="0" bIns="0" rtlCol="0">
            <a:spAutoFit/>
          </a:bodyPr>
          <a:lstStyle/>
          <a:p>
            <a:pPr marL="12700">
              <a:lnSpc>
                <a:spcPct val="100000"/>
              </a:lnSpc>
              <a:spcBef>
                <a:spcPts val="100"/>
              </a:spcBef>
            </a:pPr>
            <a:r>
              <a:rPr lang="en-US" sz="4800" spc="495" dirty="0"/>
              <a:t>Agenda</a:t>
            </a:r>
            <a:endParaRPr sz="4800" dirty="0"/>
          </a:p>
        </p:txBody>
      </p:sp>
      <p:sp>
        <p:nvSpPr>
          <p:cNvPr id="12" name="object 12"/>
          <p:cNvSpPr txBox="1">
            <a:spLocks noGrp="1"/>
          </p:cNvSpPr>
          <p:nvPr>
            <p:ph type="sldNum" sz="quarter" idx="7"/>
          </p:nvPr>
        </p:nvSpPr>
        <p:spPr>
          <a:prstGeom prst="rect">
            <a:avLst/>
          </a:prstGeom>
        </p:spPr>
        <p:txBody>
          <a:bodyPr vert="horz" wrap="square" lIns="0" tIns="48894" rIns="0" bIns="0" rtlCol="0">
            <a:spAutoFit/>
          </a:bodyPr>
          <a:lstStyle/>
          <a:p>
            <a:pPr marL="38100">
              <a:lnSpc>
                <a:spcPct val="100000"/>
              </a:lnSpc>
              <a:spcBef>
                <a:spcPts val="384"/>
              </a:spcBef>
            </a:pPr>
            <a:fld id="{81D60167-4931-47E6-BA6A-407CBD079E47}" type="slidenum">
              <a:rPr dirty="0">
                <a:solidFill>
                  <a:srgbClr val="009591"/>
                </a:solidFill>
              </a:rPr>
              <a:t>3</a:t>
            </a:fld>
            <a:endParaRPr dirty="0">
              <a:solidFill>
                <a:srgbClr val="009591"/>
              </a:solidFill>
            </a:endParaRPr>
          </a:p>
        </p:txBody>
      </p:sp>
      <p:sp>
        <p:nvSpPr>
          <p:cNvPr id="10" name="object 10"/>
          <p:cNvSpPr txBox="1"/>
          <p:nvPr/>
        </p:nvSpPr>
        <p:spPr>
          <a:xfrm>
            <a:off x="916938" y="1938008"/>
            <a:ext cx="5560060" cy="3878626"/>
          </a:xfrm>
          <a:prstGeom prst="rect">
            <a:avLst/>
          </a:prstGeom>
        </p:spPr>
        <p:txBody>
          <a:bodyPr vert="horz" wrap="square" lIns="0" tIns="285115" rIns="0" bIns="0" rtlCol="0" anchor="t">
            <a:spAutoFit/>
          </a:bodyPr>
          <a:lstStyle/>
          <a:p>
            <a:pPr marL="228600" marR="43815" indent="-228600">
              <a:lnSpc>
                <a:spcPct val="100000"/>
              </a:lnSpc>
              <a:spcBef>
                <a:spcPts val="2245"/>
              </a:spcBef>
              <a:buFont typeface="Arial"/>
              <a:buChar char="•"/>
              <a:tabLst>
                <a:tab pos="228600" algn="l"/>
              </a:tabLst>
            </a:pPr>
            <a:r>
              <a:rPr lang="en-US" sz="3200" spc="30" dirty="0">
                <a:solidFill>
                  <a:srgbClr val="009591"/>
                </a:solidFill>
                <a:latin typeface="Trebuchet MS"/>
                <a:cs typeface="Trebuchet MS"/>
              </a:rPr>
              <a:t>Waste Data</a:t>
            </a:r>
          </a:p>
          <a:p>
            <a:pPr marL="228600" marR="43815" indent="-228600">
              <a:lnSpc>
                <a:spcPct val="100000"/>
              </a:lnSpc>
              <a:spcBef>
                <a:spcPts val="2245"/>
              </a:spcBef>
              <a:buFont typeface="Arial"/>
              <a:buChar char="•"/>
              <a:tabLst>
                <a:tab pos="228600" algn="l"/>
              </a:tabLst>
            </a:pPr>
            <a:r>
              <a:rPr lang="en-US" sz="3200" spc="30" dirty="0">
                <a:solidFill>
                  <a:srgbClr val="009591"/>
                </a:solidFill>
                <a:latin typeface="Trebuchet MS"/>
                <a:cs typeface="Trebuchet MS"/>
              </a:rPr>
              <a:t>Planned Workshop Series</a:t>
            </a:r>
            <a:endParaRPr sz="3200" dirty="0">
              <a:latin typeface="Trebuchet MS"/>
              <a:cs typeface="Trebuchet MS"/>
            </a:endParaRPr>
          </a:p>
          <a:p>
            <a:pPr marL="228600" marR="43815" indent="-228600">
              <a:spcBef>
                <a:spcPts val="2150"/>
              </a:spcBef>
              <a:buFont typeface="Arial"/>
              <a:buChar char="•"/>
              <a:tabLst>
                <a:tab pos="228600" algn="l"/>
              </a:tabLst>
            </a:pPr>
            <a:r>
              <a:rPr lang="en-US" sz="3200" spc="30" dirty="0">
                <a:solidFill>
                  <a:srgbClr val="009591"/>
                </a:solidFill>
                <a:latin typeface="Trebuchet MS"/>
                <a:cs typeface="Trebuchet MS"/>
              </a:rPr>
              <a:t>PBAC submission</a:t>
            </a:r>
            <a:endParaRPr sz="3200" dirty="0">
              <a:latin typeface="Trebuchet MS"/>
              <a:cs typeface="Trebuchet MS"/>
            </a:endParaRPr>
          </a:p>
          <a:p>
            <a:pPr marL="228600" marR="43815" indent="-228600">
              <a:lnSpc>
                <a:spcPct val="100000"/>
              </a:lnSpc>
              <a:spcBef>
                <a:spcPts val="2160"/>
              </a:spcBef>
              <a:buFont typeface="Arial"/>
              <a:buChar char="•"/>
              <a:tabLst>
                <a:tab pos="228600" algn="l"/>
              </a:tabLst>
            </a:pPr>
            <a:r>
              <a:rPr lang="en-US" sz="3200" spc="30" dirty="0">
                <a:solidFill>
                  <a:srgbClr val="009591"/>
                </a:solidFill>
                <a:latin typeface="Trebuchet MS"/>
              </a:rPr>
              <a:t>Ideas Submitted</a:t>
            </a:r>
            <a:endParaRPr lang="en-US" sz="3200" spc="30" dirty="0">
              <a:solidFill>
                <a:srgbClr val="009591"/>
              </a:solidFill>
              <a:latin typeface="Trebuchet MS"/>
              <a:cs typeface="Trebuchet MS"/>
            </a:endParaRPr>
          </a:p>
          <a:p>
            <a:pPr marR="43815">
              <a:lnSpc>
                <a:spcPct val="100000"/>
              </a:lnSpc>
              <a:spcBef>
                <a:spcPts val="2160"/>
              </a:spcBef>
              <a:tabLst>
                <a:tab pos="228600" algn="l"/>
              </a:tabLst>
            </a:pPr>
            <a:endParaRPr sz="3200" dirty="0">
              <a:latin typeface="Trebuchet MS"/>
              <a:cs typeface="Trebuchet MS"/>
            </a:endParaRPr>
          </a:p>
        </p:txBody>
      </p:sp>
      <p:sp>
        <p:nvSpPr>
          <p:cNvPr id="11" name="object 11"/>
          <p:cNvSpPr txBox="1"/>
          <p:nvPr/>
        </p:nvSpPr>
        <p:spPr>
          <a:xfrm>
            <a:off x="11185297" y="782427"/>
            <a:ext cx="214629" cy="2015489"/>
          </a:xfrm>
          <a:prstGeom prst="rect">
            <a:avLst/>
          </a:prstGeom>
        </p:spPr>
        <p:txBody>
          <a:bodyPr vert="vert" wrap="square" lIns="0" tIns="10795" rIns="0" bIns="0" rtlCol="0">
            <a:spAutoFit/>
          </a:bodyPr>
          <a:lstStyle/>
          <a:p>
            <a:pPr marL="12700">
              <a:lnSpc>
                <a:spcPct val="100000"/>
              </a:lnSpc>
              <a:spcBef>
                <a:spcPts val="85"/>
              </a:spcBef>
            </a:pPr>
            <a:r>
              <a:rPr sz="1200" b="1" dirty="0">
                <a:solidFill>
                  <a:srgbClr val="009591"/>
                </a:solidFill>
                <a:latin typeface="Century Gothic"/>
                <a:cs typeface="Century Gothic"/>
              </a:rPr>
              <a:t>T</a:t>
            </a:r>
            <a:r>
              <a:rPr sz="1200" b="1" spc="-35" dirty="0">
                <a:solidFill>
                  <a:srgbClr val="009591"/>
                </a:solidFill>
                <a:latin typeface="Century Gothic"/>
                <a:cs typeface="Century Gothic"/>
              </a:rPr>
              <a:t> </a:t>
            </a:r>
            <a:r>
              <a:rPr sz="1200" b="1" spc="295" dirty="0">
                <a:solidFill>
                  <a:srgbClr val="009591"/>
                </a:solidFill>
                <a:latin typeface="Century Gothic"/>
                <a:cs typeface="Century Gothic"/>
              </a:rPr>
              <a:t>E</a:t>
            </a:r>
            <a:r>
              <a:rPr sz="1200" b="1" dirty="0">
                <a:solidFill>
                  <a:srgbClr val="009591"/>
                </a:solidFill>
                <a:latin typeface="Century Gothic"/>
                <a:cs typeface="Century Gothic"/>
              </a:rPr>
              <a:t>M</a:t>
            </a:r>
            <a:r>
              <a:rPr sz="1200" b="1" spc="-35" dirty="0">
                <a:solidFill>
                  <a:srgbClr val="009591"/>
                </a:solidFill>
                <a:latin typeface="Century Gothic"/>
                <a:cs typeface="Century Gothic"/>
              </a:rPr>
              <a:t> </a:t>
            </a:r>
            <a:r>
              <a:rPr sz="1200" b="1" dirty="0">
                <a:solidFill>
                  <a:srgbClr val="009591"/>
                </a:solidFill>
                <a:latin typeface="Century Gothic"/>
                <a:cs typeface="Century Gothic"/>
              </a:rPr>
              <a:t>P</a:t>
            </a:r>
            <a:r>
              <a:rPr sz="1200" b="1" spc="-40" dirty="0">
                <a:solidFill>
                  <a:srgbClr val="009591"/>
                </a:solidFill>
                <a:latin typeface="Century Gothic"/>
                <a:cs typeface="Century Gothic"/>
              </a:rPr>
              <a:t> </a:t>
            </a:r>
            <a:r>
              <a:rPr sz="1200" b="1" dirty="0">
                <a:solidFill>
                  <a:srgbClr val="009591"/>
                </a:solidFill>
                <a:latin typeface="Century Gothic"/>
                <a:cs typeface="Century Gothic"/>
              </a:rPr>
              <a:t>L</a:t>
            </a:r>
            <a:r>
              <a:rPr sz="1200" b="1" spc="-25" dirty="0">
                <a:solidFill>
                  <a:srgbClr val="009591"/>
                </a:solidFill>
                <a:latin typeface="Century Gothic"/>
                <a:cs typeface="Century Gothic"/>
              </a:rPr>
              <a:t> </a:t>
            </a:r>
            <a:r>
              <a:rPr sz="1200" b="1" dirty="0">
                <a:solidFill>
                  <a:srgbClr val="009591"/>
                </a:solidFill>
                <a:latin typeface="Century Gothic"/>
                <a:cs typeface="Century Gothic"/>
              </a:rPr>
              <a:t>A</a:t>
            </a:r>
            <a:r>
              <a:rPr sz="1200" b="1" spc="-130" dirty="0">
                <a:solidFill>
                  <a:srgbClr val="009591"/>
                </a:solidFill>
                <a:latin typeface="Century Gothic"/>
                <a:cs typeface="Century Gothic"/>
              </a:rPr>
              <a:t> </a:t>
            </a:r>
            <a:r>
              <a:rPr sz="1200" b="1" dirty="0">
                <a:solidFill>
                  <a:srgbClr val="009591"/>
                </a:solidFill>
                <a:latin typeface="Century Gothic"/>
                <a:cs typeface="Century Gothic"/>
              </a:rPr>
              <a:t>T</a:t>
            </a:r>
            <a:r>
              <a:rPr sz="1200" b="1" spc="-35" dirty="0">
                <a:solidFill>
                  <a:srgbClr val="009591"/>
                </a:solidFill>
                <a:latin typeface="Century Gothic"/>
                <a:cs typeface="Century Gothic"/>
              </a:rPr>
              <a:t> </a:t>
            </a:r>
            <a:r>
              <a:rPr sz="1200" b="1" dirty="0">
                <a:solidFill>
                  <a:srgbClr val="009591"/>
                </a:solidFill>
                <a:latin typeface="Century Gothic"/>
                <a:cs typeface="Century Gothic"/>
              </a:rPr>
              <a:t>E </a:t>
            </a:r>
            <a:r>
              <a:rPr sz="1200" b="1" spc="150" dirty="0">
                <a:solidFill>
                  <a:srgbClr val="009591"/>
                </a:solidFill>
                <a:latin typeface="Century Gothic"/>
                <a:cs typeface="Century Gothic"/>
              </a:rPr>
              <a:t> </a:t>
            </a:r>
            <a:r>
              <a:rPr sz="1200" b="1" dirty="0">
                <a:solidFill>
                  <a:srgbClr val="009591"/>
                </a:solidFill>
                <a:latin typeface="Century Gothic"/>
                <a:cs typeface="Century Gothic"/>
              </a:rPr>
              <a:t>D</a:t>
            </a:r>
            <a:r>
              <a:rPr sz="1200" b="1" spc="-35" dirty="0">
                <a:solidFill>
                  <a:srgbClr val="009591"/>
                </a:solidFill>
                <a:latin typeface="Century Gothic"/>
                <a:cs typeface="Century Gothic"/>
              </a:rPr>
              <a:t> </a:t>
            </a:r>
            <a:r>
              <a:rPr sz="1200" b="1" spc="295" dirty="0">
                <a:solidFill>
                  <a:srgbClr val="009591"/>
                </a:solidFill>
                <a:latin typeface="Century Gothic"/>
                <a:cs typeface="Century Gothic"/>
              </a:rPr>
              <a:t>E</a:t>
            </a:r>
            <a:r>
              <a:rPr sz="1200" b="1" dirty="0">
                <a:solidFill>
                  <a:srgbClr val="009591"/>
                </a:solidFill>
                <a:latin typeface="Century Gothic"/>
                <a:cs typeface="Century Gothic"/>
              </a:rPr>
              <a:t>S</a:t>
            </a:r>
            <a:r>
              <a:rPr sz="1200" b="1" spc="-40" dirty="0">
                <a:solidFill>
                  <a:srgbClr val="009591"/>
                </a:solidFill>
                <a:latin typeface="Century Gothic"/>
                <a:cs typeface="Century Gothic"/>
              </a:rPr>
              <a:t> </a:t>
            </a:r>
            <a:r>
              <a:rPr sz="1200" b="1" dirty="0">
                <a:solidFill>
                  <a:srgbClr val="009591"/>
                </a:solidFill>
                <a:latin typeface="Century Gothic"/>
                <a:cs typeface="Century Gothic"/>
              </a:rPr>
              <a:t>I</a:t>
            </a:r>
            <a:r>
              <a:rPr sz="1200" b="1" spc="-30" dirty="0">
                <a:solidFill>
                  <a:srgbClr val="009591"/>
                </a:solidFill>
                <a:latin typeface="Century Gothic"/>
                <a:cs typeface="Century Gothic"/>
              </a:rPr>
              <a:t> </a:t>
            </a:r>
            <a:r>
              <a:rPr sz="1200" b="1" dirty="0">
                <a:solidFill>
                  <a:srgbClr val="009591"/>
                </a:solidFill>
                <a:latin typeface="Century Gothic"/>
                <a:cs typeface="Century Gothic"/>
              </a:rPr>
              <a:t>G</a:t>
            </a:r>
            <a:r>
              <a:rPr sz="1200" b="1" spc="-40" dirty="0">
                <a:solidFill>
                  <a:srgbClr val="009591"/>
                </a:solidFill>
                <a:latin typeface="Century Gothic"/>
                <a:cs typeface="Century Gothic"/>
              </a:rPr>
              <a:t> </a:t>
            </a:r>
            <a:r>
              <a:rPr sz="1200" b="1" dirty="0">
                <a:solidFill>
                  <a:srgbClr val="009591"/>
                </a:solidFill>
                <a:latin typeface="Century Gothic"/>
                <a:cs typeface="Century Gothic"/>
              </a:rPr>
              <a:t>N </a:t>
            </a:r>
            <a:r>
              <a:rPr sz="1200" b="1" spc="155" dirty="0">
                <a:solidFill>
                  <a:srgbClr val="009591"/>
                </a:solidFill>
                <a:latin typeface="Century Gothic"/>
                <a:cs typeface="Century Gothic"/>
              </a:rPr>
              <a:t> </a:t>
            </a:r>
            <a:r>
              <a:rPr sz="1200" b="1" dirty="0">
                <a:solidFill>
                  <a:srgbClr val="009591"/>
                </a:solidFill>
                <a:latin typeface="Century Gothic"/>
                <a:cs typeface="Century Gothic"/>
              </a:rPr>
              <a:t>3</a:t>
            </a:r>
            <a:endParaRPr sz="1200">
              <a:latin typeface="Century Gothic"/>
              <a:cs typeface="Century Gothic"/>
            </a:endParaRPr>
          </a:p>
        </p:txBody>
      </p:sp>
    </p:spTree>
    <p:extLst>
      <p:ext uri="{BB962C8B-B14F-4D97-AF65-F5344CB8AC3E}">
        <p14:creationId xmlns:p14="http://schemas.microsoft.com/office/powerpoint/2010/main" val="265024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9591">
                <a:alpha val="39999"/>
              </a:srgbClr>
            </a:solidFill>
          </p:spPr>
          <p:txBody>
            <a:bodyPr wrap="square" lIns="0" tIns="0" rIns="0" bIns="0" rtlCol="0"/>
            <a:lstStyle/>
            <a:p>
              <a:endParaRPr/>
            </a:p>
          </p:txBody>
        </p:sp>
        <p:sp>
          <p:nvSpPr>
            <p:cNvPr id="5" name="object 5"/>
            <p:cNvSpPr/>
            <p:nvPr/>
          </p:nvSpPr>
          <p:spPr>
            <a:xfrm>
              <a:off x="367284" y="335279"/>
              <a:ext cx="11457940" cy="6187440"/>
            </a:xfrm>
            <a:custGeom>
              <a:avLst/>
              <a:gdLst/>
              <a:ahLst/>
              <a:cxnLst/>
              <a:rect l="l" t="t" r="r" b="b"/>
              <a:pathLst>
                <a:path w="11457940" h="6187440">
                  <a:moveTo>
                    <a:pt x="0" y="0"/>
                  </a:moveTo>
                  <a:lnTo>
                    <a:pt x="11457432" y="0"/>
                  </a:lnTo>
                  <a:lnTo>
                    <a:pt x="11457432" y="6187440"/>
                  </a:lnTo>
                  <a:lnTo>
                    <a:pt x="0" y="6187440"/>
                  </a:lnTo>
                  <a:lnTo>
                    <a:pt x="0" y="0"/>
                  </a:lnTo>
                  <a:close/>
                </a:path>
              </a:pathLst>
            </a:custGeom>
            <a:ln w="12699">
              <a:solidFill>
                <a:srgbClr val="FFFFFF"/>
              </a:solidFill>
            </a:ln>
          </p:spPr>
          <p:txBody>
            <a:bodyPr wrap="square" lIns="0" tIns="0" rIns="0" bIns="0" rtlCol="0"/>
            <a:lstStyle/>
            <a:p>
              <a:endParaRPr/>
            </a:p>
          </p:txBody>
        </p:sp>
        <p:sp>
          <p:nvSpPr>
            <p:cNvPr id="6" name="object 6"/>
            <p:cNvSpPr/>
            <p:nvPr/>
          </p:nvSpPr>
          <p:spPr>
            <a:xfrm>
              <a:off x="10748771" y="335279"/>
              <a:ext cx="0" cy="6188710"/>
            </a:xfrm>
            <a:custGeom>
              <a:avLst/>
              <a:gdLst/>
              <a:ahLst/>
              <a:cxnLst/>
              <a:rect l="l" t="t" r="r" b="b"/>
              <a:pathLst>
                <a:path h="6188709">
                  <a:moveTo>
                    <a:pt x="0" y="0"/>
                  </a:moveTo>
                  <a:lnTo>
                    <a:pt x="0" y="6188151"/>
                  </a:lnTo>
                </a:path>
              </a:pathLst>
            </a:custGeom>
            <a:ln w="12700">
              <a:solidFill>
                <a:srgbClr val="FFFFFF"/>
              </a:solidFill>
            </a:ln>
          </p:spPr>
          <p:txBody>
            <a:bodyPr wrap="square" lIns="0" tIns="0" rIns="0" bIns="0" rtlCol="0"/>
            <a:lstStyle/>
            <a:p>
              <a:endParaRPr/>
            </a:p>
          </p:txBody>
        </p:sp>
        <p:sp>
          <p:nvSpPr>
            <p:cNvPr id="7" name="object 7"/>
            <p:cNvSpPr/>
            <p:nvPr/>
          </p:nvSpPr>
          <p:spPr>
            <a:xfrm>
              <a:off x="373379" y="6047232"/>
              <a:ext cx="10375900" cy="0"/>
            </a:xfrm>
            <a:custGeom>
              <a:avLst/>
              <a:gdLst/>
              <a:ahLst/>
              <a:cxnLst/>
              <a:rect l="l" t="t" r="r" b="b"/>
              <a:pathLst>
                <a:path w="10375900">
                  <a:moveTo>
                    <a:pt x="0" y="0"/>
                  </a:moveTo>
                  <a:lnTo>
                    <a:pt x="10375633" y="0"/>
                  </a:lnTo>
                </a:path>
              </a:pathLst>
            </a:custGeom>
            <a:ln w="12700">
              <a:solidFill>
                <a:srgbClr val="FFFFFF"/>
              </a:solidFill>
            </a:ln>
          </p:spPr>
          <p:txBody>
            <a:bodyPr wrap="square" lIns="0" tIns="0" rIns="0" bIns="0" rtlCol="0"/>
            <a:lstStyle/>
            <a:p>
              <a:endParaRPr/>
            </a:p>
          </p:txBody>
        </p:sp>
        <p:pic>
          <p:nvPicPr>
            <p:cNvPr id="8" name="object 8"/>
            <p:cNvPicPr/>
            <p:nvPr/>
          </p:nvPicPr>
          <p:blipFill>
            <a:blip r:embed="rId3" cstate="print"/>
            <a:stretch>
              <a:fillRect/>
            </a:stretch>
          </p:blipFill>
          <p:spPr>
            <a:xfrm>
              <a:off x="7330440" y="6161532"/>
              <a:ext cx="3032759" cy="234695"/>
            </a:xfrm>
            <a:prstGeom prst="rect">
              <a:avLst/>
            </a:prstGeom>
          </p:spPr>
        </p:pic>
      </p:grpSp>
      <p:sp>
        <p:nvSpPr>
          <p:cNvPr id="9" name="object 9"/>
          <p:cNvSpPr txBox="1">
            <a:spLocks noGrp="1"/>
          </p:cNvSpPr>
          <p:nvPr>
            <p:ph type="title"/>
          </p:nvPr>
        </p:nvSpPr>
        <p:spPr>
          <a:xfrm>
            <a:off x="910588" y="3557651"/>
            <a:ext cx="8394941" cy="936154"/>
          </a:xfrm>
          <a:prstGeom prst="rect">
            <a:avLst/>
          </a:prstGeom>
        </p:spPr>
        <p:txBody>
          <a:bodyPr vert="horz" wrap="square" lIns="0" tIns="12700" rIns="0" bIns="0" rtlCol="0">
            <a:spAutoFit/>
          </a:bodyPr>
          <a:lstStyle/>
          <a:p>
            <a:pPr marL="12700">
              <a:lnSpc>
                <a:spcPct val="100000"/>
              </a:lnSpc>
              <a:spcBef>
                <a:spcPts val="100"/>
              </a:spcBef>
            </a:pPr>
            <a:r>
              <a:rPr lang="en-US" sz="6000" spc="150" dirty="0">
                <a:solidFill>
                  <a:srgbClr val="FFFFFF"/>
                </a:solidFill>
              </a:rPr>
              <a:t>Waste Data</a:t>
            </a:r>
            <a:endParaRPr sz="6000" dirty="0"/>
          </a:p>
        </p:txBody>
      </p:sp>
      <p:sp>
        <p:nvSpPr>
          <p:cNvPr id="11" name="object 11"/>
          <p:cNvSpPr txBox="1">
            <a:spLocks noGrp="1"/>
          </p:cNvSpPr>
          <p:nvPr>
            <p:ph type="sldNum" sz="quarter" idx="7"/>
          </p:nvPr>
        </p:nvSpPr>
        <p:spPr>
          <a:prstGeom prst="rect">
            <a:avLst/>
          </a:prstGeom>
        </p:spPr>
        <p:txBody>
          <a:bodyPr vert="horz" wrap="square" lIns="0" tIns="48894" rIns="0" bIns="0" rtlCol="0">
            <a:spAutoFit/>
          </a:bodyPr>
          <a:lstStyle/>
          <a:p>
            <a:pPr marL="38100">
              <a:lnSpc>
                <a:spcPct val="100000"/>
              </a:lnSpc>
              <a:spcBef>
                <a:spcPts val="384"/>
              </a:spcBef>
            </a:pPr>
            <a:fld id="{81D60167-4931-47E6-BA6A-407CBD079E47}" type="slidenum">
              <a:rPr dirty="0">
                <a:solidFill>
                  <a:srgbClr val="009591"/>
                </a:solidFill>
              </a:rPr>
              <a:t>4</a:t>
            </a:fld>
            <a:endParaRPr dirty="0">
              <a:solidFill>
                <a:srgbClr val="009591"/>
              </a:solidFill>
            </a:endParaRPr>
          </a:p>
        </p:txBody>
      </p:sp>
      <p:sp>
        <p:nvSpPr>
          <p:cNvPr id="12" name="object 12"/>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200" dirty="0">
                <a:solidFill>
                  <a:srgbClr val="009591"/>
                </a:solidFill>
              </a:rPr>
              <a:t>9/29/2021</a:t>
            </a:r>
            <a:r>
              <a:rPr spc="-70" dirty="0">
                <a:solidFill>
                  <a:srgbClr val="009591"/>
                </a:solidFill>
              </a:rPr>
              <a:t> </a:t>
            </a:r>
          </a:p>
        </p:txBody>
      </p:sp>
      <p:sp>
        <p:nvSpPr>
          <p:cNvPr id="10" name="object 10"/>
          <p:cNvSpPr txBox="1"/>
          <p:nvPr/>
        </p:nvSpPr>
        <p:spPr>
          <a:xfrm>
            <a:off x="11185297" y="782427"/>
            <a:ext cx="214629" cy="2015489"/>
          </a:xfrm>
          <a:prstGeom prst="rect">
            <a:avLst/>
          </a:prstGeom>
        </p:spPr>
        <p:txBody>
          <a:bodyPr vert="vert" wrap="square" lIns="0" tIns="10795" rIns="0" bIns="0" rtlCol="0">
            <a:spAutoFit/>
          </a:bodyPr>
          <a:lstStyle/>
          <a:p>
            <a:pPr marL="12700">
              <a:lnSpc>
                <a:spcPct val="100000"/>
              </a:lnSpc>
              <a:spcBef>
                <a:spcPts val="85"/>
              </a:spcBef>
            </a:pPr>
            <a:r>
              <a:rPr sz="1200" b="1" dirty="0">
                <a:solidFill>
                  <a:srgbClr val="FFFFFF"/>
                </a:solidFill>
                <a:latin typeface="Century Gothic"/>
                <a:cs typeface="Century Gothic"/>
              </a:rPr>
              <a:t>T</a:t>
            </a:r>
            <a:r>
              <a:rPr sz="1200" b="1" spc="-35" dirty="0">
                <a:solidFill>
                  <a:srgbClr val="FFFFFF"/>
                </a:solidFill>
                <a:latin typeface="Century Gothic"/>
                <a:cs typeface="Century Gothic"/>
              </a:rPr>
              <a:t> </a:t>
            </a:r>
            <a:r>
              <a:rPr sz="1200" b="1" spc="295" dirty="0">
                <a:solidFill>
                  <a:srgbClr val="FFFFFF"/>
                </a:solidFill>
                <a:latin typeface="Century Gothic"/>
                <a:cs typeface="Century Gothic"/>
              </a:rPr>
              <a:t>E</a:t>
            </a:r>
            <a:r>
              <a:rPr sz="1200" b="1" dirty="0">
                <a:solidFill>
                  <a:srgbClr val="FFFFFF"/>
                </a:solidFill>
                <a:latin typeface="Century Gothic"/>
                <a:cs typeface="Century Gothic"/>
              </a:rPr>
              <a:t>M</a:t>
            </a:r>
            <a:r>
              <a:rPr sz="1200" b="1" spc="-35" dirty="0">
                <a:solidFill>
                  <a:srgbClr val="FFFFFF"/>
                </a:solidFill>
                <a:latin typeface="Century Gothic"/>
                <a:cs typeface="Century Gothic"/>
              </a:rPr>
              <a:t> </a:t>
            </a:r>
            <a:r>
              <a:rPr sz="1200" b="1" dirty="0">
                <a:solidFill>
                  <a:srgbClr val="FFFFFF"/>
                </a:solidFill>
                <a:latin typeface="Century Gothic"/>
                <a:cs typeface="Century Gothic"/>
              </a:rPr>
              <a:t>P</a:t>
            </a:r>
            <a:r>
              <a:rPr sz="1200" b="1" spc="-40" dirty="0">
                <a:solidFill>
                  <a:srgbClr val="FFFFFF"/>
                </a:solidFill>
                <a:latin typeface="Century Gothic"/>
                <a:cs typeface="Century Gothic"/>
              </a:rPr>
              <a:t> </a:t>
            </a:r>
            <a:r>
              <a:rPr sz="1200" b="1" dirty="0">
                <a:solidFill>
                  <a:srgbClr val="FFFFFF"/>
                </a:solidFill>
                <a:latin typeface="Century Gothic"/>
                <a:cs typeface="Century Gothic"/>
              </a:rPr>
              <a:t>L</a:t>
            </a:r>
            <a:r>
              <a:rPr sz="1200" b="1" spc="-25" dirty="0">
                <a:solidFill>
                  <a:srgbClr val="FFFFFF"/>
                </a:solidFill>
                <a:latin typeface="Century Gothic"/>
                <a:cs typeface="Century Gothic"/>
              </a:rPr>
              <a:t> </a:t>
            </a:r>
            <a:r>
              <a:rPr sz="1200" b="1" dirty="0">
                <a:solidFill>
                  <a:srgbClr val="FFFFFF"/>
                </a:solidFill>
                <a:latin typeface="Century Gothic"/>
                <a:cs typeface="Century Gothic"/>
              </a:rPr>
              <a:t>A</a:t>
            </a:r>
            <a:r>
              <a:rPr sz="1200" b="1" spc="-130" dirty="0">
                <a:solidFill>
                  <a:srgbClr val="FFFFFF"/>
                </a:solidFill>
                <a:latin typeface="Century Gothic"/>
                <a:cs typeface="Century Gothic"/>
              </a:rPr>
              <a:t> </a:t>
            </a:r>
            <a:r>
              <a:rPr sz="1200" b="1" dirty="0">
                <a:solidFill>
                  <a:srgbClr val="FFFFFF"/>
                </a:solidFill>
                <a:latin typeface="Century Gothic"/>
                <a:cs typeface="Century Gothic"/>
              </a:rPr>
              <a:t>T</a:t>
            </a:r>
            <a:r>
              <a:rPr sz="1200" b="1" spc="-35" dirty="0">
                <a:solidFill>
                  <a:srgbClr val="FFFFFF"/>
                </a:solidFill>
                <a:latin typeface="Century Gothic"/>
                <a:cs typeface="Century Gothic"/>
              </a:rPr>
              <a:t> </a:t>
            </a:r>
            <a:r>
              <a:rPr sz="1200" b="1" dirty="0">
                <a:solidFill>
                  <a:srgbClr val="FFFFFF"/>
                </a:solidFill>
                <a:latin typeface="Century Gothic"/>
                <a:cs typeface="Century Gothic"/>
              </a:rPr>
              <a:t>E </a:t>
            </a:r>
            <a:r>
              <a:rPr sz="1200" b="1" spc="150" dirty="0">
                <a:solidFill>
                  <a:srgbClr val="FFFFFF"/>
                </a:solidFill>
                <a:latin typeface="Century Gothic"/>
                <a:cs typeface="Century Gothic"/>
              </a:rPr>
              <a:t> </a:t>
            </a:r>
            <a:r>
              <a:rPr sz="1200" b="1" dirty="0">
                <a:solidFill>
                  <a:srgbClr val="FFFFFF"/>
                </a:solidFill>
                <a:latin typeface="Century Gothic"/>
                <a:cs typeface="Century Gothic"/>
              </a:rPr>
              <a:t>D</a:t>
            </a:r>
            <a:r>
              <a:rPr sz="1200" b="1" spc="-35" dirty="0">
                <a:solidFill>
                  <a:srgbClr val="FFFFFF"/>
                </a:solidFill>
                <a:latin typeface="Century Gothic"/>
                <a:cs typeface="Century Gothic"/>
              </a:rPr>
              <a:t> </a:t>
            </a:r>
            <a:r>
              <a:rPr sz="1200" b="1" spc="295" dirty="0">
                <a:solidFill>
                  <a:srgbClr val="FFFFFF"/>
                </a:solidFill>
                <a:latin typeface="Century Gothic"/>
                <a:cs typeface="Century Gothic"/>
              </a:rPr>
              <a:t>E</a:t>
            </a:r>
            <a:r>
              <a:rPr sz="1200" b="1" dirty="0">
                <a:solidFill>
                  <a:srgbClr val="FFFFFF"/>
                </a:solidFill>
                <a:latin typeface="Century Gothic"/>
                <a:cs typeface="Century Gothic"/>
              </a:rPr>
              <a:t>S</a:t>
            </a:r>
            <a:r>
              <a:rPr sz="1200" b="1" spc="-40" dirty="0">
                <a:solidFill>
                  <a:srgbClr val="FFFFFF"/>
                </a:solidFill>
                <a:latin typeface="Century Gothic"/>
                <a:cs typeface="Century Gothic"/>
              </a:rPr>
              <a:t> </a:t>
            </a:r>
            <a:r>
              <a:rPr sz="1200" b="1" dirty="0">
                <a:solidFill>
                  <a:srgbClr val="FFFFFF"/>
                </a:solidFill>
                <a:latin typeface="Century Gothic"/>
                <a:cs typeface="Century Gothic"/>
              </a:rPr>
              <a:t>I</a:t>
            </a:r>
            <a:r>
              <a:rPr sz="1200" b="1" spc="-30" dirty="0">
                <a:solidFill>
                  <a:srgbClr val="FFFFFF"/>
                </a:solidFill>
                <a:latin typeface="Century Gothic"/>
                <a:cs typeface="Century Gothic"/>
              </a:rPr>
              <a:t> </a:t>
            </a:r>
            <a:r>
              <a:rPr sz="1200" b="1" dirty="0">
                <a:solidFill>
                  <a:srgbClr val="FFFFFF"/>
                </a:solidFill>
                <a:latin typeface="Century Gothic"/>
                <a:cs typeface="Century Gothic"/>
              </a:rPr>
              <a:t>G</a:t>
            </a:r>
            <a:r>
              <a:rPr sz="1200" b="1" spc="-40" dirty="0">
                <a:solidFill>
                  <a:srgbClr val="FFFFFF"/>
                </a:solidFill>
                <a:latin typeface="Century Gothic"/>
                <a:cs typeface="Century Gothic"/>
              </a:rPr>
              <a:t> </a:t>
            </a:r>
            <a:r>
              <a:rPr sz="1200" b="1" dirty="0">
                <a:solidFill>
                  <a:srgbClr val="FFFFFF"/>
                </a:solidFill>
                <a:latin typeface="Century Gothic"/>
                <a:cs typeface="Century Gothic"/>
              </a:rPr>
              <a:t>N </a:t>
            </a:r>
            <a:r>
              <a:rPr sz="1200" b="1" spc="155" dirty="0">
                <a:solidFill>
                  <a:srgbClr val="FFFFFF"/>
                </a:solidFill>
                <a:latin typeface="Century Gothic"/>
                <a:cs typeface="Century Gothic"/>
              </a:rPr>
              <a:t> </a:t>
            </a:r>
            <a:r>
              <a:rPr sz="1200" b="1" dirty="0">
                <a:solidFill>
                  <a:srgbClr val="FFFFFF"/>
                </a:solidFill>
                <a:latin typeface="Century Gothic"/>
                <a:cs typeface="Century Gothic"/>
              </a:rPr>
              <a:t>3</a:t>
            </a:r>
            <a:endParaRPr sz="1200">
              <a:latin typeface="Century Gothic"/>
              <a:cs typeface="Century Gothic"/>
            </a:endParaRPr>
          </a:p>
        </p:txBody>
      </p:sp>
    </p:spTree>
    <p:extLst>
      <p:ext uri="{BB962C8B-B14F-4D97-AF65-F5344CB8AC3E}">
        <p14:creationId xmlns:p14="http://schemas.microsoft.com/office/powerpoint/2010/main" val="103003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81" y="305339"/>
            <a:ext cx="10597570" cy="1488439"/>
          </a:xfrm>
          <a:prstGeom prst="rect">
            <a:avLst/>
          </a:prstGeom>
        </p:spPr>
        <p:txBody>
          <a:bodyPr vert="horz" wrap="square" lIns="0" tIns="12700" rIns="0" bIns="0" rtlCol="0">
            <a:spAutoFit/>
          </a:bodyPr>
          <a:lstStyle/>
          <a:p>
            <a:pPr marL="12700">
              <a:lnSpc>
                <a:spcPct val="100000"/>
              </a:lnSpc>
              <a:spcBef>
                <a:spcPts val="100"/>
              </a:spcBef>
            </a:pPr>
            <a:r>
              <a:rPr lang="en-US" sz="4800" spc="495" dirty="0">
                <a:solidFill>
                  <a:schemeClr val="tx1"/>
                </a:solidFill>
              </a:rPr>
              <a:t>Food Waste</a:t>
            </a:r>
            <a:endParaRPr sz="4800" dirty="0">
              <a:solidFill>
                <a:schemeClr val="tx1"/>
              </a:solidFill>
            </a:endParaRPr>
          </a:p>
        </p:txBody>
      </p:sp>
      <p:sp>
        <p:nvSpPr>
          <p:cNvPr id="6" name="object 6"/>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200" dirty="0"/>
              <a:t>9/29/2021</a:t>
            </a:r>
            <a:r>
              <a:rPr spc="-70" dirty="0"/>
              <a:t> </a:t>
            </a:r>
          </a:p>
        </p:txBody>
      </p:sp>
      <p:sp>
        <p:nvSpPr>
          <p:cNvPr id="5" name="object 5"/>
          <p:cNvSpPr txBox="1">
            <a:spLocks noGrp="1"/>
          </p:cNvSpPr>
          <p:nvPr>
            <p:ph type="sldNum" sz="quarter" idx="7"/>
          </p:nvPr>
        </p:nvSpPr>
        <p:spPr>
          <a:prstGeom prst="rect">
            <a:avLst/>
          </a:prstGeom>
        </p:spPr>
        <p:txBody>
          <a:bodyPr vert="horz" wrap="square" lIns="0" tIns="48894" rIns="0" bIns="0" rtlCol="0">
            <a:spAutoFit/>
          </a:bodyPr>
          <a:lstStyle/>
          <a:p>
            <a:pPr marL="38100">
              <a:lnSpc>
                <a:spcPct val="100000"/>
              </a:lnSpc>
              <a:spcBef>
                <a:spcPts val="384"/>
              </a:spcBef>
            </a:pPr>
            <a:fld id="{81D60167-4931-47E6-BA6A-407CBD079E47}" type="slidenum">
              <a:rPr dirty="0"/>
              <a:t>5</a:t>
            </a:fld>
            <a:endParaRPr dirty="0"/>
          </a:p>
        </p:txBody>
      </p:sp>
      <p:sp>
        <p:nvSpPr>
          <p:cNvPr id="3" name="object 3"/>
          <p:cNvSpPr txBox="1"/>
          <p:nvPr/>
        </p:nvSpPr>
        <p:spPr>
          <a:xfrm>
            <a:off x="705481" y="1793778"/>
            <a:ext cx="6156665" cy="2809102"/>
          </a:xfrm>
          <a:prstGeom prst="rect">
            <a:avLst/>
          </a:prstGeom>
        </p:spPr>
        <p:txBody>
          <a:bodyPr vert="horz" wrap="square" lIns="0" tIns="13335" rIns="0" bIns="0" rtlCol="0" anchor="t">
            <a:spAutoFit/>
          </a:bodyPr>
          <a:lstStyle/>
          <a:p>
            <a:pPr marL="241300" indent="-228600">
              <a:spcBef>
                <a:spcPts val="105"/>
              </a:spcBef>
              <a:spcAft>
                <a:spcPts val="3600"/>
              </a:spcAft>
              <a:buFont typeface="Arial"/>
              <a:buChar char="•"/>
              <a:tabLst>
                <a:tab pos="241300" algn="l"/>
              </a:tabLst>
            </a:pPr>
            <a:r>
              <a:rPr lang="en-US" sz="2400" spc="30" dirty="0">
                <a:latin typeface="Trebuchet MS"/>
                <a:cs typeface="Trebuchet MS"/>
              </a:rPr>
              <a:t>We have 5 bins provided by City of Claremont for food waste</a:t>
            </a:r>
          </a:p>
          <a:p>
            <a:pPr marL="241300" indent="-228600">
              <a:spcBef>
                <a:spcPts val="105"/>
              </a:spcBef>
              <a:spcAft>
                <a:spcPts val="3600"/>
              </a:spcAft>
              <a:buFont typeface="Arial"/>
              <a:buChar char="•"/>
              <a:tabLst>
                <a:tab pos="241300" algn="l"/>
              </a:tabLst>
            </a:pPr>
            <a:r>
              <a:rPr lang="en-US" sz="2400" spc="30" dirty="0">
                <a:latin typeface="Trebuchet MS"/>
                <a:cs typeface="Trebuchet MS"/>
              </a:rPr>
              <a:t>Food waste </a:t>
            </a:r>
            <a:r>
              <a:rPr lang="en-US" sz="2400" u="sng" spc="30" dirty="0">
                <a:latin typeface="Trebuchet MS"/>
                <a:cs typeface="Trebuchet MS"/>
              </a:rPr>
              <a:t>must</a:t>
            </a:r>
            <a:r>
              <a:rPr lang="en-US" sz="2400" spc="30" dirty="0">
                <a:latin typeface="Trebuchet MS"/>
                <a:cs typeface="Trebuchet MS"/>
              </a:rPr>
              <a:t> be collected in plastic bags </a:t>
            </a:r>
          </a:p>
          <a:p>
            <a:pPr marL="241300" indent="-228600">
              <a:spcBef>
                <a:spcPts val="105"/>
              </a:spcBef>
              <a:spcAft>
                <a:spcPts val="3600"/>
              </a:spcAft>
              <a:buFont typeface="Arial"/>
              <a:buChar char="•"/>
              <a:tabLst>
                <a:tab pos="241300" algn="l"/>
              </a:tabLst>
            </a:pPr>
            <a:r>
              <a:rPr lang="en-US" sz="2400" spc="30" dirty="0">
                <a:latin typeface="Trebuchet MS"/>
                <a:cs typeface="Trebuchet MS"/>
              </a:rPr>
              <a:t>No paper products</a:t>
            </a:r>
            <a:endParaRPr lang="en-US" sz="2800" spc="30" dirty="0">
              <a:latin typeface="Trebuchet MS"/>
              <a:cs typeface="Trebuchet MS"/>
            </a:endParaRPr>
          </a:p>
        </p:txBody>
      </p:sp>
      <p:pic>
        <p:nvPicPr>
          <p:cNvPr id="7" name="Picture 6" descr="Diagram&#10;&#10;Description automatically generated with low confidence">
            <a:extLst>
              <a:ext uri="{FF2B5EF4-FFF2-40B4-BE49-F238E27FC236}">
                <a16:creationId xmlns:a16="http://schemas.microsoft.com/office/drawing/2014/main" id="{16382FBA-4838-4FC7-B406-0C45CC533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636" y="0"/>
            <a:ext cx="5299364" cy="6858000"/>
          </a:xfrm>
          <a:prstGeom prst="rect">
            <a:avLst/>
          </a:prstGeom>
        </p:spPr>
      </p:pic>
    </p:spTree>
    <p:extLst>
      <p:ext uri="{BB962C8B-B14F-4D97-AF65-F5344CB8AC3E}">
        <p14:creationId xmlns:p14="http://schemas.microsoft.com/office/powerpoint/2010/main" val="401760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026C51D-1ED2-439D-B283-286D86BF5D55}"/>
              </a:ext>
            </a:extLst>
          </p:cNvPr>
          <p:cNvGraphicFramePr/>
          <p:nvPr/>
        </p:nvGraphicFramePr>
        <p:xfrm>
          <a:off x="165100" y="323852"/>
          <a:ext cx="4530725" cy="432909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76C95A6-6811-4C74-B236-169E0321EF84}"/>
              </a:ext>
            </a:extLst>
          </p:cNvPr>
          <p:cNvSpPr txBox="1"/>
          <p:nvPr/>
        </p:nvSpPr>
        <p:spPr>
          <a:xfrm>
            <a:off x="676275" y="4652942"/>
            <a:ext cx="4953000" cy="1754326"/>
          </a:xfrm>
          <a:prstGeom prst="rect">
            <a:avLst/>
          </a:prstGeom>
          <a:noFill/>
        </p:spPr>
        <p:txBody>
          <a:bodyPr wrap="square" rtlCol="0">
            <a:spAutoFit/>
          </a:bodyPr>
          <a:lstStyle/>
          <a:p>
            <a:pPr marL="0"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2019</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F497D"/>
                </a:solidFill>
                <a:effectLst/>
                <a:latin typeface="Calibri" panose="020F0502020204030204" pitchFamily="34" charset="0"/>
                <a:ea typeface="Times New Roman" panose="02020603050405020304" pitchFamily="18" charset="0"/>
              </a:rPr>
              <a:t>Trash – 231.83 tons</a:t>
            </a:r>
            <a:endParaRPr lang="en-US" sz="1800" dirty="0">
              <a:solidFill>
                <a:srgbClr val="1F497D"/>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F497D"/>
                </a:solidFill>
                <a:effectLst/>
                <a:latin typeface="Calibri" panose="020F0502020204030204" pitchFamily="34" charset="0"/>
                <a:ea typeface="Times New Roman" panose="02020603050405020304" pitchFamily="18" charset="0"/>
              </a:rPr>
              <a:t>Recycling – Approximately 30 tons</a:t>
            </a:r>
            <a:endParaRPr lang="en-US" sz="1800" dirty="0">
              <a:solidFill>
                <a:srgbClr val="1F497D"/>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err="1">
                <a:solidFill>
                  <a:srgbClr val="1F497D"/>
                </a:solidFill>
                <a:effectLst/>
                <a:latin typeface="Calibri" panose="020F0502020204030204" pitchFamily="34" charset="0"/>
                <a:ea typeface="Times New Roman" panose="02020603050405020304" pitchFamily="18" charset="0"/>
              </a:rPr>
              <a:t>Greenwaste</a:t>
            </a:r>
            <a:r>
              <a:rPr lang="en-US" sz="1800" dirty="0">
                <a:solidFill>
                  <a:srgbClr val="1F497D"/>
                </a:solidFill>
                <a:effectLst/>
                <a:latin typeface="Calibri" panose="020F0502020204030204" pitchFamily="34" charset="0"/>
                <a:ea typeface="Times New Roman" panose="02020603050405020304" pitchFamily="18" charset="0"/>
              </a:rPr>
              <a:t> – 39.1 tons</a:t>
            </a:r>
            <a:endParaRPr lang="en-US" sz="1800" dirty="0">
              <a:solidFill>
                <a:srgbClr val="1F497D"/>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F497D"/>
                </a:solidFill>
                <a:effectLst/>
                <a:latin typeface="Calibri" panose="020F0502020204030204" pitchFamily="34" charset="0"/>
                <a:ea typeface="Times New Roman" panose="02020603050405020304" pitchFamily="18" charset="0"/>
              </a:rPr>
              <a:t>Food Waste – Approximately 6 tons</a:t>
            </a:r>
            <a:endParaRPr lang="en-US" sz="1800" dirty="0">
              <a:solidFill>
                <a:srgbClr val="1F497D"/>
              </a:solidFill>
              <a:effectLst/>
              <a:latin typeface="Calibri" panose="020F0502020204030204" pitchFamily="34" charset="0"/>
              <a:ea typeface="Calibri" panose="020F0502020204030204" pitchFamily="34" charset="0"/>
            </a:endParaRPr>
          </a:p>
          <a:p>
            <a:endParaRPr lang="en-US" dirty="0"/>
          </a:p>
        </p:txBody>
      </p:sp>
      <p:sp>
        <p:nvSpPr>
          <p:cNvPr id="11" name="TextBox 10">
            <a:extLst>
              <a:ext uri="{FF2B5EF4-FFF2-40B4-BE49-F238E27FC236}">
                <a16:creationId xmlns:a16="http://schemas.microsoft.com/office/drawing/2014/main" id="{AF66B645-98A3-4896-868E-C5104342BD76}"/>
              </a:ext>
            </a:extLst>
          </p:cNvPr>
          <p:cNvSpPr txBox="1"/>
          <p:nvPr/>
        </p:nvSpPr>
        <p:spPr>
          <a:xfrm>
            <a:off x="5025525" y="610772"/>
            <a:ext cx="6769099" cy="5816977"/>
          </a:xfrm>
          <a:prstGeom prst="rect">
            <a:avLst/>
          </a:prstGeom>
          <a:noFill/>
        </p:spPr>
        <p:txBody>
          <a:bodyPr wrap="square" lIns="91440" tIns="45720" rIns="91440" bIns="45720" anchor="t">
            <a:spAutoFit/>
          </a:bodyPr>
          <a:lstStyle/>
          <a:p>
            <a:r>
              <a:rPr lang="en-US" sz="1600" dirty="0">
                <a:solidFill>
                  <a:srgbClr val="FF0000"/>
                </a:solidFill>
                <a:latin typeface="Calibri"/>
                <a:ea typeface="Calibri" panose="020F0502020204030204" pitchFamily="34" charset="0"/>
                <a:cs typeface="Calibri"/>
              </a:rPr>
              <a:t>This data from City of Claremont:</a:t>
            </a:r>
            <a:endParaRPr lang="en-US" sz="1600" dirty="0">
              <a:cs typeface="Calibri"/>
            </a:endParaRPr>
          </a:p>
          <a:p>
            <a:r>
              <a:rPr lang="en-US" sz="1600" dirty="0">
                <a:solidFill>
                  <a:srgbClr val="FF0000"/>
                </a:solidFill>
                <a:latin typeface="Calibri"/>
                <a:ea typeface="Calibri" panose="020F0502020204030204" pitchFamily="34" charset="0"/>
                <a:cs typeface="Calibri"/>
              </a:rPr>
              <a:t>Trash</a:t>
            </a:r>
            <a:r>
              <a:rPr lang="en-US" sz="1600" dirty="0">
                <a:solidFill>
                  <a:srgbClr val="FF0000"/>
                </a:solidFill>
                <a:effectLst/>
                <a:latin typeface="Calibri"/>
                <a:ea typeface="Calibri" panose="020F0502020204030204" pitchFamily="34" charset="0"/>
                <a:cs typeface="Calibri"/>
              </a:rPr>
              <a:t> and green waste numbers are </a:t>
            </a:r>
            <a:r>
              <a:rPr lang="en-US" sz="1600" b="1" u="sng" dirty="0">
                <a:solidFill>
                  <a:srgbClr val="FF0000"/>
                </a:solidFill>
                <a:effectLst/>
                <a:latin typeface="Calibri"/>
                <a:ea typeface="Calibri" panose="020F0502020204030204" pitchFamily="34" charset="0"/>
                <a:cs typeface="Calibri"/>
              </a:rPr>
              <a:t>actuals</a:t>
            </a:r>
            <a:r>
              <a:rPr lang="en-US" sz="1600" dirty="0">
                <a:solidFill>
                  <a:srgbClr val="FF0000"/>
                </a:solidFill>
                <a:latin typeface="Calibri"/>
                <a:ea typeface="Calibri" panose="020F0502020204030204" pitchFamily="34" charset="0"/>
                <a:cs typeface="Calibri"/>
              </a:rPr>
              <a:t>. </a:t>
            </a:r>
            <a:endParaRPr lang="en-US" sz="1600" dirty="0">
              <a:cs typeface="Calibri"/>
            </a:endParaRPr>
          </a:p>
          <a:p>
            <a:r>
              <a:rPr lang="en-US" sz="1600" dirty="0">
                <a:solidFill>
                  <a:srgbClr val="FF0000"/>
                </a:solidFill>
                <a:effectLst/>
                <a:latin typeface="Calibri"/>
                <a:ea typeface="Calibri" panose="020F0502020204030204" pitchFamily="34" charset="0"/>
                <a:cs typeface="Calibri"/>
              </a:rPr>
              <a:t>Recycle and food waste figures are </a:t>
            </a:r>
            <a:r>
              <a:rPr lang="en-US" sz="1600" b="1" u="sng" dirty="0">
                <a:solidFill>
                  <a:srgbClr val="FF0000"/>
                </a:solidFill>
                <a:effectLst/>
                <a:latin typeface="Calibri"/>
                <a:ea typeface="Calibri" panose="020F0502020204030204" pitchFamily="34" charset="0"/>
                <a:cs typeface="Calibri"/>
              </a:rPr>
              <a:t>estimates</a:t>
            </a:r>
            <a:r>
              <a:rPr lang="en-US" sz="1600" dirty="0">
                <a:solidFill>
                  <a:srgbClr val="FF0000"/>
                </a:solidFill>
                <a:effectLst/>
                <a:latin typeface="Calibri"/>
                <a:ea typeface="Calibri" panose="020F0502020204030204" pitchFamily="34" charset="0"/>
                <a:cs typeface="Calibri"/>
              </a:rPr>
              <a:t>. </a:t>
            </a:r>
            <a:r>
              <a:rPr lang="en-US" sz="1600" dirty="0">
                <a:solidFill>
                  <a:srgbClr val="FF0000"/>
                </a:solidFill>
                <a:latin typeface="Calibri"/>
                <a:ea typeface="Calibri" panose="020F0502020204030204" pitchFamily="34" charset="0"/>
                <a:cs typeface="Calibri"/>
              </a:rPr>
              <a:t> </a:t>
            </a:r>
            <a:endParaRPr lang="en-US" sz="1600" dirty="0">
              <a:solidFill>
                <a:srgbClr val="FF0000"/>
              </a:solidFill>
              <a:effectLst/>
              <a:latin typeface="Calibri"/>
              <a:ea typeface="Calibri" panose="020F0502020204030204" pitchFamily="34" charset="0"/>
              <a:cs typeface="Calibri"/>
            </a:endParaRPr>
          </a:p>
          <a:p>
            <a:pPr marL="0" marR="0">
              <a:spcBef>
                <a:spcPts val="0"/>
              </a:spcBef>
              <a:spcAft>
                <a:spcPts val="0"/>
              </a:spcAft>
            </a:pPr>
            <a:endParaRPr lang="en-US" sz="2400" dirty="0">
              <a:solidFill>
                <a:srgbClr val="FF0000"/>
              </a:solidFill>
              <a:latin typeface="Calibri" panose="020F0502020204030204" pitchFamily="34" charset="0"/>
              <a:ea typeface="Calibri" panose="020F0502020204030204" pitchFamily="34" charset="0"/>
              <a:cs typeface="Calibri"/>
            </a:endParaRPr>
          </a:p>
          <a:p>
            <a:r>
              <a:rPr lang="en-US" sz="2400" dirty="0">
                <a:solidFill>
                  <a:srgbClr val="FF0000"/>
                </a:solidFill>
                <a:latin typeface="Calibri"/>
                <a:ea typeface="Calibri" panose="020F0502020204030204" pitchFamily="34" charset="0"/>
                <a:cs typeface="Calibri"/>
              </a:rPr>
              <a:t>Takeaways:</a:t>
            </a:r>
            <a:endParaRPr lang="en-US" sz="2400" dirty="0">
              <a:solidFill>
                <a:srgbClr val="FF0000"/>
              </a:solidFill>
              <a:latin typeface="Calibri"/>
              <a:ea typeface="Calibri" panose="020F0502020204030204" pitchFamily="34" charset="0"/>
              <a:cs typeface="Calibri" panose="020F0502020204030204" pitchFamily="34" charset="0"/>
            </a:endParaRPr>
          </a:p>
          <a:p>
            <a:pPr marL="285750" indent="-285750">
              <a:buFont typeface="Arial"/>
              <a:buChar char="•"/>
            </a:pPr>
            <a:r>
              <a:rPr lang="en-US" sz="2400" dirty="0">
                <a:solidFill>
                  <a:srgbClr val="FF0000"/>
                </a:solidFill>
                <a:latin typeface="Calibri"/>
                <a:ea typeface="Calibri" panose="020F0502020204030204" pitchFamily="34" charset="0"/>
                <a:cs typeface="Calibri"/>
              </a:rPr>
              <a:t>2019 waste diversion rate was 25%</a:t>
            </a:r>
          </a:p>
          <a:p>
            <a:pPr marL="285750" indent="-285750">
              <a:buFont typeface="Arial"/>
              <a:buChar char="•"/>
            </a:pPr>
            <a:r>
              <a:rPr lang="en-US" sz="2400" dirty="0">
                <a:solidFill>
                  <a:srgbClr val="FF0000"/>
                </a:solidFill>
                <a:latin typeface="Calibri"/>
                <a:ea typeface="Calibri" panose="020F0502020204030204" pitchFamily="34" charset="0"/>
                <a:cs typeface="Calibri"/>
              </a:rPr>
              <a:t>2017-2018 diversion rate was 35% with programs like Scripps Scrapps, composting, and food recovery.</a:t>
            </a:r>
            <a:endParaRPr lang="en-US" sz="2400" dirty="0">
              <a:solidFill>
                <a:srgbClr val="FF0000"/>
              </a:solidFill>
              <a:latin typeface="Calibri"/>
              <a:ea typeface="Calibri" panose="020F0502020204030204" pitchFamily="34" charset="0"/>
              <a:cs typeface="Calibri" panose="020F0502020204030204" pitchFamily="34" charset="0"/>
            </a:endParaRPr>
          </a:p>
          <a:p>
            <a:pPr marL="285750" indent="-285750">
              <a:buFont typeface="Arial"/>
              <a:buChar char="•"/>
            </a:pPr>
            <a:r>
              <a:rPr lang="en-US" sz="2400" dirty="0">
                <a:solidFill>
                  <a:srgbClr val="FF0000"/>
                </a:solidFill>
                <a:latin typeface="Calibri"/>
                <a:ea typeface="Calibri" panose="020F0502020204030204" pitchFamily="34" charset="0"/>
                <a:cs typeface="Calibri"/>
              </a:rPr>
              <a:t>If we bring these programs back, with no other changes, we could expect about 35% diversion for 2022</a:t>
            </a:r>
            <a:endParaRPr lang="en-US" sz="2400" dirty="0">
              <a:solidFill>
                <a:srgbClr val="FF0000"/>
              </a:solidFill>
              <a:latin typeface="Calibri"/>
              <a:ea typeface="Calibri" panose="020F0502020204030204" pitchFamily="34" charset="0"/>
              <a:cs typeface="Calibri" panose="020F0502020204030204" pitchFamily="34" charset="0"/>
            </a:endParaRPr>
          </a:p>
          <a:p>
            <a:pPr marL="285750" indent="-285750">
              <a:buFont typeface="Arial"/>
              <a:buChar char="•"/>
            </a:pPr>
            <a:r>
              <a:rPr lang="en-US" sz="2400" dirty="0">
                <a:solidFill>
                  <a:srgbClr val="FF0000"/>
                </a:solidFill>
                <a:latin typeface="Calibri"/>
                <a:ea typeface="Calibri" panose="020F0502020204030204" pitchFamily="34" charset="0"/>
                <a:cs typeface="Calibri"/>
              </a:rPr>
              <a:t>Need more data on </a:t>
            </a:r>
            <a:r>
              <a:rPr lang="en-US" sz="2400" u="sng" dirty="0">
                <a:solidFill>
                  <a:srgbClr val="FF0000"/>
                </a:solidFill>
                <a:latin typeface="Calibri"/>
                <a:ea typeface="Calibri" panose="020F0502020204030204" pitchFamily="34" charset="0"/>
                <a:cs typeface="Calibri"/>
              </a:rPr>
              <a:t>what </a:t>
            </a:r>
            <a:r>
              <a:rPr lang="en-US" sz="2400" dirty="0">
                <a:solidFill>
                  <a:srgbClr val="FF0000"/>
                </a:solidFill>
                <a:latin typeface="Calibri"/>
                <a:ea typeface="Calibri" panose="020F0502020204030204" pitchFamily="34" charset="0"/>
                <a:cs typeface="Calibri"/>
              </a:rPr>
              <a:t>is going into trash – potential for waste characterization study</a:t>
            </a:r>
            <a:endParaRPr lang="en-US" sz="2400" dirty="0">
              <a:solidFill>
                <a:srgbClr val="FF0000"/>
              </a:solidFill>
              <a:latin typeface="Calibri"/>
              <a:ea typeface="Calibri" panose="020F0502020204030204" pitchFamily="34" charset="0"/>
              <a:cs typeface="Calibri" panose="020F0502020204030204" pitchFamily="34" charset="0"/>
            </a:endParaRPr>
          </a:p>
          <a:p>
            <a:pPr marL="285750" indent="-285750">
              <a:buFont typeface="Arial"/>
              <a:buChar char="•"/>
            </a:pPr>
            <a:endPar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endParaRPr lang="en-US"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rgbClr val="1F497D"/>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46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509606"/>
            <a:ext cx="10817862" cy="628377"/>
          </a:xfrm>
          <a:prstGeom prst="rect">
            <a:avLst/>
          </a:prstGeom>
        </p:spPr>
        <p:txBody>
          <a:bodyPr vert="horz" wrap="square" lIns="0" tIns="12700" rIns="0" bIns="0" rtlCol="0" anchor="t">
            <a:spAutoFit/>
          </a:bodyPr>
          <a:lstStyle/>
          <a:p>
            <a:pPr marL="12700">
              <a:spcBef>
                <a:spcPts val="100"/>
              </a:spcBef>
            </a:pPr>
            <a:r>
              <a:rPr lang="en-US" sz="4000" spc="495" dirty="0">
                <a:solidFill>
                  <a:srgbClr val="FFFFFF"/>
                </a:solidFill>
              </a:rPr>
              <a:t>SEI Energize Colleges Partnership</a:t>
            </a:r>
            <a:endParaRPr lang="en-US" sz="8000" dirty="0"/>
          </a:p>
        </p:txBody>
      </p:sp>
      <p:sp>
        <p:nvSpPr>
          <p:cNvPr id="5" name="object 5"/>
          <p:cNvSpPr txBox="1">
            <a:spLocks noGrp="1"/>
          </p:cNvSpPr>
          <p:nvPr>
            <p:ph type="sldNum" sz="quarter" idx="7"/>
          </p:nvPr>
        </p:nvSpPr>
        <p:spPr>
          <a:prstGeom prst="rect">
            <a:avLst/>
          </a:prstGeom>
        </p:spPr>
        <p:txBody>
          <a:bodyPr vert="horz" wrap="square" lIns="0" tIns="48894" rIns="0" bIns="0" rtlCol="0">
            <a:spAutoFit/>
          </a:bodyPr>
          <a:lstStyle/>
          <a:p>
            <a:pPr marL="38100">
              <a:lnSpc>
                <a:spcPct val="100000"/>
              </a:lnSpc>
              <a:spcBef>
                <a:spcPts val="384"/>
              </a:spcBef>
            </a:pPr>
            <a:fld id="{81D60167-4931-47E6-BA6A-407CBD079E47}" type="slidenum">
              <a:rPr dirty="0"/>
              <a:t>7</a:t>
            </a:fld>
            <a:endParaRPr dirty="0"/>
          </a:p>
        </p:txBody>
      </p:sp>
      <p:sp>
        <p:nvSpPr>
          <p:cNvPr id="3" name="object 3"/>
          <p:cNvSpPr txBox="1"/>
          <p:nvPr/>
        </p:nvSpPr>
        <p:spPr>
          <a:xfrm>
            <a:off x="3338819" y="1672172"/>
            <a:ext cx="7139030" cy="2103781"/>
          </a:xfrm>
          <a:prstGeom prst="rect">
            <a:avLst/>
          </a:prstGeom>
        </p:spPr>
        <p:txBody>
          <a:bodyPr vert="horz" wrap="square" lIns="0" tIns="13335" rIns="0" bIns="0" rtlCol="0">
            <a:spAutoFit/>
          </a:bodyPr>
          <a:lstStyle/>
          <a:p>
            <a:pPr marL="241300" indent="-228600">
              <a:spcBef>
                <a:spcPts val="105"/>
              </a:spcBef>
              <a:spcAft>
                <a:spcPts val="1800"/>
              </a:spcAft>
              <a:buFont typeface="Arial"/>
              <a:buChar char="•"/>
              <a:tabLst>
                <a:tab pos="241300" algn="l"/>
              </a:tabLst>
            </a:pPr>
            <a:r>
              <a:rPr lang="en-US" sz="2400" spc="30" dirty="0">
                <a:solidFill>
                  <a:srgbClr val="FFFFFF"/>
                </a:solidFill>
                <a:latin typeface="Trebuchet MS"/>
                <a:cs typeface="Trebuchet MS"/>
              </a:rPr>
              <a:t>We are looking to host a training series open to student, faculty, and staff in Spring 2022. </a:t>
            </a:r>
          </a:p>
          <a:p>
            <a:pPr marL="241300" indent="-228600">
              <a:spcBef>
                <a:spcPts val="105"/>
              </a:spcBef>
              <a:spcAft>
                <a:spcPts val="1800"/>
              </a:spcAft>
              <a:buFont typeface="Arial"/>
              <a:buChar char="•"/>
              <a:tabLst>
                <a:tab pos="241300" algn="l"/>
              </a:tabLst>
            </a:pPr>
            <a:r>
              <a:rPr lang="en-US" sz="2400" spc="30" dirty="0">
                <a:solidFill>
                  <a:srgbClr val="FFFFFF"/>
                </a:solidFill>
                <a:latin typeface="Trebuchet MS"/>
                <a:cs typeface="Trebuchet MS"/>
              </a:rPr>
              <a:t>This is a great opportunity to engage the campus community in thinking about our energy use. Also potential for academic integration.</a:t>
            </a:r>
          </a:p>
        </p:txBody>
      </p:sp>
      <p:pic>
        <p:nvPicPr>
          <p:cNvPr id="1028" name="Picture 4" descr="Student with sign">
            <a:extLst>
              <a:ext uri="{FF2B5EF4-FFF2-40B4-BE49-F238E27FC236}">
                <a16:creationId xmlns:a16="http://schemas.microsoft.com/office/drawing/2014/main" id="{B15205C3-62F5-456B-891F-B3FB5D63C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23" y="1672172"/>
            <a:ext cx="2380202" cy="23802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8E94CB8-9CE5-4C00-9614-1698CCE7948F}"/>
              </a:ext>
            </a:extLst>
          </p:cNvPr>
          <p:cNvSpPr txBox="1"/>
          <p:nvPr/>
        </p:nvSpPr>
        <p:spPr>
          <a:xfrm>
            <a:off x="753523" y="4310143"/>
            <a:ext cx="9944449" cy="923330"/>
          </a:xfrm>
          <a:prstGeom prst="rect">
            <a:avLst/>
          </a:prstGeom>
          <a:noFill/>
        </p:spPr>
        <p:txBody>
          <a:bodyPr wrap="square">
            <a:spAutoFit/>
          </a:bodyPr>
          <a:lstStyle/>
          <a:p>
            <a:pPr marL="12700">
              <a:spcBef>
                <a:spcPts val="105"/>
              </a:spcBef>
              <a:spcAft>
                <a:spcPts val="1800"/>
              </a:spcAft>
              <a:tabLst>
                <a:tab pos="241300" algn="l"/>
              </a:tabLst>
            </a:pPr>
            <a:r>
              <a:rPr lang="en-US" sz="1800" i="1" spc="30" dirty="0">
                <a:solidFill>
                  <a:srgbClr val="FFFFFF"/>
                </a:solidFill>
                <a:latin typeface="Trebuchet MS"/>
                <a:cs typeface="Trebuchet MS"/>
              </a:rPr>
              <a:t>Energize Colleges works with higher education institutions to expand or create courses, certificates, and degree programs that integrate energy career training into current academic offerings. </a:t>
            </a:r>
          </a:p>
        </p:txBody>
      </p:sp>
    </p:spTree>
    <p:extLst>
      <p:ext uri="{BB962C8B-B14F-4D97-AF65-F5344CB8AC3E}">
        <p14:creationId xmlns:p14="http://schemas.microsoft.com/office/powerpoint/2010/main" val="81361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509606"/>
            <a:ext cx="10817862" cy="628377"/>
          </a:xfrm>
          <a:prstGeom prst="rect">
            <a:avLst/>
          </a:prstGeom>
        </p:spPr>
        <p:txBody>
          <a:bodyPr vert="horz" wrap="square" lIns="0" tIns="12700" rIns="0" bIns="0" rtlCol="0" anchor="t">
            <a:spAutoFit/>
          </a:bodyPr>
          <a:lstStyle/>
          <a:p>
            <a:pPr marL="12700">
              <a:spcBef>
                <a:spcPts val="100"/>
              </a:spcBef>
            </a:pPr>
            <a:r>
              <a:rPr lang="en-US" sz="4000" spc="495" dirty="0">
                <a:solidFill>
                  <a:srgbClr val="FFFFFF"/>
                </a:solidFill>
              </a:rPr>
              <a:t>Tentative Program Description</a:t>
            </a:r>
            <a:endParaRPr lang="en-US" sz="8000" dirty="0"/>
          </a:p>
        </p:txBody>
      </p:sp>
      <p:sp>
        <p:nvSpPr>
          <p:cNvPr id="5" name="object 5"/>
          <p:cNvSpPr txBox="1">
            <a:spLocks noGrp="1"/>
          </p:cNvSpPr>
          <p:nvPr>
            <p:ph type="sldNum" sz="quarter" idx="7"/>
          </p:nvPr>
        </p:nvSpPr>
        <p:spPr>
          <a:prstGeom prst="rect">
            <a:avLst/>
          </a:prstGeom>
        </p:spPr>
        <p:txBody>
          <a:bodyPr vert="horz" wrap="square" lIns="0" tIns="48894" rIns="0" bIns="0" rtlCol="0">
            <a:spAutoFit/>
          </a:bodyPr>
          <a:lstStyle/>
          <a:p>
            <a:pPr marL="38100">
              <a:lnSpc>
                <a:spcPct val="100000"/>
              </a:lnSpc>
              <a:spcBef>
                <a:spcPts val="384"/>
              </a:spcBef>
            </a:pPr>
            <a:fld id="{81D60167-4931-47E6-BA6A-407CBD079E47}" type="slidenum">
              <a:rPr dirty="0"/>
              <a:t>8</a:t>
            </a:fld>
            <a:endParaRPr dirty="0"/>
          </a:p>
        </p:txBody>
      </p:sp>
      <p:sp>
        <p:nvSpPr>
          <p:cNvPr id="3" name="object 3"/>
          <p:cNvSpPr txBox="1"/>
          <p:nvPr/>
        </p:nvSpPr>
        <p:spPr>
          <a:xfrm>
            <a:off x="3338819" y="1429100"/>
            <a:ext cx="7139030" cy="2506455"/>
          </a:xfrm>
          <a:prstGeom prst="rect">
            <a:avLst/>
          </a:prstGeom>
        </p:spPr>
        <p:txBody>
          <a:bodyPr vert="horz" wrap="square" lIns="0" tIns="13335" rIns="0" bIns="0" rtlCol="0">
            <a:spAutoFit/>
          </a:bodyPr>
          <a:lstStyle/>
          <a:p>
            <a:pPr marL="12700">
              <a:spcBef>
                <a:spcPts val="105"/>
              </a:spcBef>
              <a:spcAft>
                <a:spcPts val="1800"/>
              </a:spcAft>
              <a:tabLst>
                <a:tab pos="241300" algn="l"/>
              </a:tabLst>
            </a:pPr>
            <a:r>
              <a:rPr lang="en-US" sz="1800" b="0" i="0" dirty="0">
                <a:solidFill>
                  <a:schemeClr val="bg1"/>
                </a:solidFill>
                <a:effectLst/>
                <a:latin typeface="Calibri" panose="020F0502020204030204" pitchFamily="34" charset="0"/>
              </a:rPr>
              <a:t>Scripps College would like to host a workshop series, facilitated by SEI, attended by students, faculty, and facilities staff, to analyze newly accessible energy use data, made available by sub-metering each campus building. The goal of the training is to empower this mix of stakeholders to analyze the data, develop campus energy use reduction goals, formulate key strategies, and plan for their implementation. The training will serve to form key relationships between facilities staff, faculty, and students. All stakeholders can collaborate on real-world projects to reduce energy use on campus and effectively use the campus as a living lab.</a:t>
            </a:r>
            <a:endParaRPr lang="en-US" sz="2400" spc="30" dirty="0">
              <a:solidFill>
                <a:schemeClr val="bg1"/>
              </a:solidFill>
              <a:latin typeface="Trebuchet MS"/>
              <a:cs typeface="Trebuchet MS"/>
            </a:endParaRPr>
          </a:p>
        </p:txBody>
      </p:sp>
      <p:pic>
        <p:nvPicPr>
          <p:cNvPr id="1030" name="Picture 6" descr="Classroom">
            <a:extLst>
              <a:ext uri="{FF2B5EF4-FFF2-40B4-BE49-F238E27FC236}">
                <a16:creationId xmlns:a16="http://schemas.microsoft.com/office/drawing/2014/main" id="{D36DB7FD-7294-4035-8A77-683CA38F0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446" y="1492226"/>
            <a:ext cx="2380202" cy="2380202"/>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3">
            <a:extLst>
              <a:ext uri="{FF2B5EF4-FFF2-40B4-BE49-F238E27FC236}">
                <a16:creationId xmlns:a16="http://schemas.microsoft.com/office/drawing/2014/main" id="{C7A69035-7230-4A29-B518-6AC609FA842C}"/>
              </a:ext>
            </a:extLst>
          </p:cNvPr>
          <p:cNvSpPr txBox="1"/>
          <p:nvPr/>
        </p:nvSpPr>
        <p:spPr>
          <a:xfrm>
            <a:off x="631446" y="4810780"/>
            <a:ext cx="9905126" cy="382797"/>
          </a:xfrm>
          <a:prstGeom prst="rect">
            <a:avLst/>
          </a:prstGeom>
        </p:spPr>
        <p:txBody>
          <a:bodyPr vert="horz" wrap="square" lIns="0" tIns="13335" rIns="0" bIns="0" rtlCol="0">
            <a:spAutoFit/>
          </a:bodyPr>
          <a:lstStyle/>
          <a:p>
            <a:pPr marL="12700">
              <a:spcBef>
                <a:spcPts val="105"/>
              </a:spcBef>
              <a:spcAft>
                <a:spcPts val="1800"/>
              </a:spcAft>
              <a:tabLst>
                <a:tab pos="241300" algn="l"/>
              </a:tabLst>
            </a:pPr>
            <a:r>
              <a:rPr lang="en-US" sz="2400" spc="30" dirty="0">
                <a:solidFill>
                  <a:schemeClr val="bg1"/>
                </a:solidFill>
                <a:latin typeface="Calibri" panose="020F0502020204030204" pitchFamily="34" charset="0"/>
                <a:cs typeface="Trebuchet MS"/>
              </a:rPr>
              <a:t>**Let me know if you are interested in helping plan this workshop series</a:t>
            </a:r>
            <a:endParaRPr lang="en-US" sz="2400" spc="30" dirty="0">
              <a:solidFill>
                <a:schemeClr val="bg1"/>
              </a:solidFill>
              <a:latin typeface="Trebuchet MS"/>
              <a:cs typeface="Trebuchet MS"/>
            </a:endParaRPr>
          </a:p>
        </p:txBody>
      </p:sp>
    </p:spTree>
    <p:extLst>
      <p:ext uri="{BB962C8B-B14F-4D97-AF65-F5344CB8AC3E}">
        <p14:creationId xmlns:p14="http://schemas.microsoft.com/office/powerpoint/2010/main" val="33051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509606"/>
            <a:ext cx="10817862" cy="751488"/>
          </a:xfrm>
          <a:prstGeom prst="rect">
            <a:avLst/>
          </a:prstGeom>
        </p:spPr>
        <p:txBody>
          <a:bodyPr vert="horz" wrap="square" lIns="0" tIns="12700" rIns="0" bIns="0" rtlCol="0" anchor="t">
            <a:spAutoFit/>
          </a:bodyPr>
          <a:lstStyle/>
          <a:p>
            <a:pPr marL="12700">
              <a:spcBef>
                <a:spcPts val="100"/>
              </a:spcBef>
            </a:pPr>
            <a:r>
              <a:rPr lang="en-US" sz="4800" spc="495" dirty="0">
                <a:solidFill>
                  <a:srgbClr val="FFFFFF"/>
                </a:solidFill>
              </a:rPr>
              <a:t>Funding Updates</a:t>
            </a:r>
            <a:endParaRPr lang="en-US" dirty="0"/>
          </a:p>
        </p:txBody>
      </p:sp>
      <p:sp>
        <p:nvSpPr>
          <p:cNvPr id="5" name="object 5"/>
          <p:cNvSpPr txBox="1">
            <a:spLocks noGrp="1"/>
          </p:cNvSpPr>
          <p:nvPr>
            <p:ph type="sldNum" sz="quarter" idx="7"/>
          </p:nvPr>
        </p:nvSpPr>
        <p:spPr>
          <a:prstGeom prst="rect">
            <a:avLst/>
          </a:prstGeom>
        </p:spPr>
        <p:txBody>
          <a:bodyPr vert="horz" wrap="square" lIns="0" tIns="48894" rIns="0" bIns="0" rtlCol="0">
            <a:spAutoFit/>
          </a:bodyPr>
          <a:lstStyle/>
          <a:p>
            <a:pPr marL="38100">
              <a:lnSpc>
                <a:spcPct val="100000"/>
              </a:lnSpc>
              <a:spcBef>
                <a:spcPts val="384"/>
              </a:spcBef>
            </a:pPr>
            <a:fld id="{81D60167-4931-47E6-BA6A-407CBD079E47}" type="slidenum">
              <a:rPr dirty="0"/>
              <a:t>9</a:t>
            </a:fld>
            <a:endParaRPr dirty="0"/>
          </a:p>
        </p:txBody>
      </p:sp>
      <p:sp>
        <p:nvSpPr>
          <p:cNvPr id="3" name="object 3"/>
          <p:cNvSpPr txBox="1"/>
          <p:nvPr/>
        </p:nvSpPr>
        <p:spPr>
          <a:xfrm>
            <a:off x="533400" y="1504935"/>
            <a:ext cx="10162136" cy="382797"/>
          </a:xfrm>
          <a:prstGeom prst="rect">
            <a:avLst/>
          </a:prstGeom>
        </p:spPr>
        <p:txBody>
          <a:bodyPr vert="horz" wrap="square" lIns="0" tIns="13335" rIns="0" bIns="0" rtlCol="0" anchor="t">
            <a:spAutoFit/>
          </a:bodyPr>
          <a:lstStyle/>
          <a:p>
            <a:pPr marL="241300" indent="-228600">
              <a:spcBef>
                <a:spcPts val="105"/>
              </a:spcBef>
              <a:spcAft>
                <a:spcPts val="1800"/>
              </a:spcAft>
              <a:buFont typeface="Arial"/>
              <a:buChar char="•"/>
              <a:tabLst>
                <a:tab pos="241300" algn="l"/>
              </a:tabLst>
            </a:pPr>
            <a:endParaRPr lang="en-US" sz="2400" spc="30" dirty="0">
              <a:solidFill>
                <a:srgbClr val="FFFFFF"/>
              </a:solidFill>
              <a:latin typeface="Trebuchet MS"/>
              <a:cs typeface="Trebuchet MS"/>
            </a:endParaRPr>
          </a:p>
        </p:txBody>
      </p:sp>
      <p:sp>
        <p:nvSpPr>
          <p:cNvPr id="7" name="object 3">
            <a:extLst>
              <a:ext uri="{FF2B5EF4-FFF2-40B4-BE49-F238E27FC236}">
                <a16:creationId xmlns:a16="http://schemas.microsoft.com/office/drawing/2014/main" id="{1B2BCB08-ACD9-4A5F-BBB6-DBE53E3622B9}"/>
              </a:ext>
            </a:extLst>
          </p:cNvPr>
          <p:cNvSpPr txBox="1"/>
          <p:nvPr/>
        </p:nvSpPr>
        <p:spPr>
          <a:xfrm>
            <a:off x="533400" y="1651988"/>
            <a:ext cx="10162136" cy="2221762"/>
          </a:xfrm>
          <a:prstGeom prst="rect">
            <a:avLst/>
          </a:prstGeom>
        </p:spPr>
        <p:txBody>
          <a:bodyPr vert="horz" wrap="square" lIns="0" tIns="13335" rIns="0" bIns="0" rtlCol="0" anchor="t">
            <a:spAutoFit/>
          </a:bodyPr>
          <a:lstStyle/>
          <a:p>
            <a:pPr marL="241300" indent="-228600">
              <a:spcBef>
                <a:spcPts val="105"/>
              </a:spcBef>
              <a:spcAft>
                <a:spcPts val="1800"/>
              </a:spcAft>
              <a:buFont typeface="Arial"/>
              <a:buChar char="•"/>
              <a:tabLst>
                <a:tab pos="241300" algn="l"/>
              </a:tabLst>
            </a:pPr>
            <a:r>
              <a:rPr lang="en-US" sz="2400" spc="30" dirty="0">
                <a:solidFill>
                  <a:srgbClr val="FFFFFF"/>
                </a:solidFill>
                <a:latin typeface="Trebuchet MS"/>
                <a:cs typeface="Trebuchet MS"/>
              </a:rPr>
              <a:t>Submitted PBAC Request for:</a:t>
            </a:r>
          </a:p>
          <a:p>
            <a:pPr marL="698500" lvl="1" indent="-228600">
              <a:spcBef>
                <a:spcPts val="105"/>
              </a:spcBef>
              <a:spcAft>
                <a:spcPts val="1800"/>
              </a:spcAft>
              <a:buFont typeface="Arial"/>
              <a:buChar char="•"/>
              <a:tabLst>
                <a:tab pos="241300" algn="l"/>
              </a:tabLst>
            </a:pPr>
            <a:r>
              <a:rPr lang="en-US" sz="2400" spc="30" dirty="0">
                <a:solidFill>
                  <a:srgbClr val="FFFFFF"/>
                </a:solidFill>
                <a:latin typeface="Trebuchet MS"/>
                <a:cs typeface="Trebuchet MS"/>
              </a:rPr>
              <a:t>$2,500 Second Nature Dues (annually)</a:t>
            </a:r>
          </a:p>
          <a:p>
            <a:pPr marL="698500" lvl="1" indent="-228600">
              <a:spcBef>
                <a:spcPts val="105"/>
              </a:spcBef>
              <a:spcAft>
                <a:spcPts val="1800"/>
              </a:spcAft>
              <a:buFont typeface="Arial"/>
              <a:buChar char="•"/>
              <a:tabLst>
                <a:tab pos="241300" algn="l"/>
              </a:tabLst>
            </a:pPr>
            <a:r>
              <a:rPr lang="en-US" sz="2400" spc="30" dirty="0">
                <a:solidFill>
                  <a:srgbClr val="FFFFFF"/>
                </a:solidFill>
                <a:latin typeface="Trebuchet MS"/>
                <a:cs typeface="Trebuchet MS"/>
              </a:rPr>
              <a:t>$10,000 to fund student initiatives ($5,000 per semester)</a:t>
            </a:r>
          </a:p>
          <a:p>
            <a:pPr marL="927100" lvl="2">
              <a:spcBef>
                <a:spcPts val="105"/>
              </a:spcBef>
              <a:spcAft>
                <a:spcPts val="1800"/>
              </a:spcAft>
              <a:tabLst>
                <a:tab pos="241300" algn="l"/>
              </a:tabLst>
            </a:pPr>
            <a:endParaRPr lang="en-US" sz="2400" spc="30" dirty="0">
              <a:solidFill>
                <a:srgbClr val="FFFFFF"/>
              </a:solidFill>
              <a:latin typeface="Trebuchet MS"/>
              <a:cs typeface="Trebuchet MS"/>
            </a:endParaRPr>
          </a:p>
        </p:txBody>
      </p:sp>
    </p:spTree>
    <p:extLst>
      <p:ext uri="{BB962C8B-B14F-4D97-AF65-F5344CB8AC3E}">
        <p14:creationId xmlns:p14="http://schemas.microsoft.com/office/powerpoint/2010/main" val="179675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Funky shapes dark</Template>
  <TotalTime>1398</TotalTime>
  <Words>1557</Words>
  <Application>Microsoft Office PowerPoint</Application>
  <PresentationFormat>Widescreen</PresentationFormat>
  <Paragraphs>152</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Sustainability Committee within Organizational Hierarchy </vt:lpstr>
      <vt:lpstr>Agenda</vt:lpstr>
      <vt:lpstr>Waste Data</vt:lpstr>
      <vt:lpstr>Food Waste</vt:lpstr>
      <vt:lpstr>PowerPoint Presentation</vt:lpstr>
      <vt:lpstr>SEI Energize Colleges Partnership</vt:lpstr>
      <vt:lpstr>Tentative Program Description</vt:lpstr>
      <vt:lpstr>Funding Updates</vt:lpstr>
      <vt:lpstr>Submitted Ideas</vt:lpstr>
      <vt:lpstr>Waste</vt:lpstr>
      <vt:lpstr>Communications</vt:lpstr>
      <vt:lpstr>Grounds</vt:lpstr>
      <vt:lpstr>Energy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Ng</dc:creator>
  <cp:lastModifiedBy>Lauren Ng</cp:lastModifiedBy>
  <cp:revision>211</cp:revision>
  <dcterms:created xsi:type="dcterms:W3CDTF">2021-11-16T20:18:22Z</dcterms:created>
  <dcterms:modified xsi:type="dcterms:W3CDTF">2021-11-19T18:50:06Z</dcterms:modified>
</cp:coreProperties>
</file>